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90" r:id="rId2"/>
    <p:sldId id="281" r:id="rId3"/>
    <p:sldId id="257" r:id="rId4"/>
    <p:sldId id="279" r:id="rId5"/>
    <p:sldId id="282" r:id="rId6"/>
    <p:sldId id="283" r:id="rId7"/>
    <p:sldId id="286" r:id="rId8"/>
    <p:sldId id="259" r:id="rId9"/>
    <p:sldId id="280" r:id="rId10"/>
    <p:sldId id="260" r:id="rId11"/>
    <p:sldId id="261" r:id="rId12"/>
    <p:sldId id="270" r:id="rId13"/>
    <p:sldId id="293" r:id="rId14"/>
    <p:sldId id="294" r:id="rId15"/>
    <p:sldId id="295" r:id="rId16"/>
    <p:sldId id="273" r:id="rId17"/>
    <p:sldId id="274" r:id="rId18"/>
    <p:sldId id="291" r:id="rId19"/>
    <p:sldId id="289" r:id="rId20"/>
    <p:sldId id="288"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w Cen MT"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Tw Cen MT"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Tw Cen MT"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Tw Cen MT"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Tw Cen MT" pitchFamily="34" charset="0"/>
        <a:ea typeface="MS PGothic" pitchFamily="34" charset="-128"/>
        <a:cs typeface="+mn-cs"/>
      </a:defRPr>
    </a:lvl5pPr>
    <a:lvl6pPr marL="2286000" algn="l" defTabSz="914400" rtl="0" eaLnBrk="1" latinLnBrk="0" hangingPunct="1">
      <a:defRPr kern="1200">
        <a:solidFill>
          <a:schemeClr val="tx1"/>
        </a:solidFill>
        <a:latin typeface="Tw Cen MT" pitchFamily="34" charset="0"/>
        <a:ea typeface="MS PGothic" pitchFamily="34" charset="-128"/>
        <a:cs typeface="+mn-cs"/>
      </a:defRPr>
    </a:lvl6pPr>
    <a:lvl7pPr marL="2743200" algn="l" defTabSz="914400" rtl="0" eaLnBrk="1" latinLnBrk="0" hangingPunct="1">
      <a:defRPr kern="1200">
        <a:solidFill>
          <a:schemeClr val="tx1"/>
        </a:solidFill>
        <a:latin typeface="Tw Cen MT" pitchFamily="34" charset="0"/>
        <a:ea typeface="MS PGothic" pitchFamily="34" charset="-128"/>
        <a:cs typeface="+mn-cs"/>
      </a:defRPr>
    </a:lvl7pPr>
    <a:lvl8pPr marL="3200400" algn="l" defTabSz="914400" rtl="0" eaLnBrk="1" latinLnBrk="0" hangingPunct="1">
      <a:defRPr kern="1200">
        <a:solidFill>
          <a:schemeClr val="tx1"/>
        </a:solidFill>
        <a:latin typeface="Tw Cen MT" pitchFamily="34" charset="0"/>
        <a:ea typeface="MS PGothic" pitchFamily="34" charset="-128"/>
        <a:cs typeface="+mn-cs"/>
      </a:defRPr>
    </a:lvl8pPr>
    <a:lvl9pPr marL="3657600" algn="l" defTabSz="914400" rtl="0" eaLnBrk="1" latinLnBrk="0" hangingPunct="1">
      <a:defRPr kern="1200">
        <a:solidFill>
          <a:schemeClr val="tx1"/>
        </a:solidFill>
        <a:latin typeface="Tw Cen MT"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9B462287-27AB-4A61-A1D4-07BAB149E941}" type="datetimeFigureOut">
              <a:rPr lang="en-US"/>
              <a:pPr>
                <a:defRPr/>
              </a:pPr>
              <a:t>10/13/2012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smtClean="0">
                <a:latin typeface="Calibri" pitchFamily="34" charset="0"/>
              </a:defRPr>
            </a:lvl1pPr>
          </a:lstStyle>
          <a:p>
            <a:pPr>
              <a:defRPr/>
            </a:pPr>
            <a:fld id="{E8E3A649-5E54-4C63-8B93-2A77D7687EF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p:txBody>
      </p:sp>
      <p:sp>
        <p:nvSpPr>
          <p:cNvPr id="30724" name="Slide Number Placeholder 3"/>
          <p:cNvSpPr>
            <a:spLocks noGrp="1"/>
          </p:cNvSpPr>
          <p:nvPr>
            <p:ph type="sldNum" sz="quarter" idx="5"/>
          </p:nvPr>
        </p:nvSpPr>
        <p:spPr bwMode="auto">
          <a:noFill/>
          <a:ln>
            <a:miter lim="800000"/>
            <a:headEnd/>
            <a:tailEnd/>
          </a:ln>
        </p:spPr>
        <p:txBody>
          <a:bodyPr/>
          <a:lstStyle/>
          <a:p>
            <a:fld id="{7FBF9806-25E9-4CA0-9A9D-C851E62C8746}" type="slidenum">
              <a:rPr lang="en-US"/>
              <a:pPr/>
              <a:t>4</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r>
              <a:rPr lang="en-US" smtClean="0"/>
              <a:t>Another example: Area is not just another topic to cover in Grade 3. It is explicitly linked to multiplication and division in the standards. </a:t>
            </a:r>
          </a:p>
          <a:p>
            <a:pPr eaLnBrk="1" hangingPunct="1">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a:lstStyle/>
          <a:p>
            <a:fld id="{FE1CBD38-768C-4ACB-9C5E-6F0BEF96893F}" type="slidenum">
              <a:rPr lang="en-US"/>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defTabSz="930275" eaLnBrk="1" hangingPunct="1">
              <a:spcBef>
                <a:spcPct val="0"/>
              </a:spcBef>
            </a:pPr>
            <a:r>
              <a:rPr lang="en-US" smtClean="0"/>
              <a:t>This shift is about the depth of what is expected in the standards, and also about what one should expect to see happening in the classroom, in curricular materials, and so on. </a:t>
            </a:r>
          </a:p>
          <a:p>
            <a:pPr defTabSz="930275"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a:lstStyle/>
          <a:p>
            <a:fld id="{980DB99A-3407-48A0-B3C3-1847C7086010}" type="slidenum">
              <a:rPr lang="en-US"/>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r>
              <a:rPr lang="en-US" i="1" smtClean="0"/>
              <a:t>Fluent</a:t>
            </a:r>
            <a:r>
              <a:rPr lang="en-US" smtClean="0"/>
              <a:t> in the particular Standards cited here means </a:t>
            </a:r>
            <a:r>
              <a:rPr lang="en-US" altLang="en-US" smtClean="0"/>
              <a:t>“</a:t>
            </a:r>
            <a:r>
              <a:rPr lang="en-US" smtClean="0"/>
              <a:t>fast and accurate.</a:t>
            </a:r>
            <a:r>
              <a:rPr lang="en-US" altLang="en-US" smtClean="0"/>
              <a:t>”</a:t>
            </a:r>
            <a:r>
              <a:rPr lang="en-US" smtClean="0"/>
              <a:t> It might also help to think of fluency as meaning the same thing as when we say that somebody is fluent in a foreign language: when you</a:t>
            </a:r>
            <a:r>
              <a:rPr lang="en-US" altLang="en-US" smtClean="0"/>
              <a:t>’</a:t>
            </a:r>
            <a:r>
              <a:rPr lang="en-US" smtClean="0"/>
              <a:t>re fluent, you flow. Fluent isn</a:t>
            </a:r>
            <a:r>
              <a:rPr lang="en-US" altLang="en-US" smtClean="0"/>
              <a:t>’</a:t>
            </a:r>
            <a:r>
              <a:rPr lang="en-US" smtClean="0"/>
              <a:t>t halting, stumbling, or reversing oneself. </a:t>
            </a:r>
          </a:p>
          <a:p>
            <a:pPr eaLnBrk="1" hangingPunct="1">
              <a:spcBef>
                <a:spcPct val="0"/>
              </a:spcBef>
            </a:pPr>
            <a:endParaRPr lang="en-US" smtClean="0"/>
          </a:p>
          <a:p>
            <a:pPr eaLnBrk="1" hangingPunct="1">
              <a:spcBef>
                <a:spcPct val="0"/>
              </a:spcBef>
            </a:pPr>
            <a:r>
              <a:rPr lang="en-US" smtClean="0"/>
              <a:t>The word </a:t>
            </a:r>
            <a:r>
              <a:rPr lang="en-US" i="1" smtClean="0"/>
              <a:t>fluency</a:t>
            </a:r>
            <a:r>
              <a:rPr lang="en-US" smtClean="0"/>
              <a:t> was used judiciously in the Standards to mark the endpoints of progressions of learning that begin with solid underpinnings and then pass upward through stages of growing maturity. </a:t>
            </a:r>
          </a:p>
          <a:p>
            <a:pPr eaLnBrk="1" hangingPunct="1">
              <a:spcBef>
                <a:spcPct val="0"/>
              </a:spcBef>
            </a:pPr>
            <a:endParaRPr lang="en-US" smtClean="0"/>
          </a:p>
          <a:p>
            <a:pPr eaLnBrk="1" hangingPunct="1">
              <a:spcBef>
                <a:spcPct val="0"/>
              </a:spcBef>
            </a:pPr>
            <a:r>
              <a:rPr lang="en-US" smtClean="0"/>
              <a:t>Some of these fluency expectations are meant to be mental and others with pencil and paper. But for each of them, there should be no hesitation in getting the answer with accuracy.</a:t>
            </a:r>
          </a:p>
        </p:txBody>
      </p:sp>
      <p:sp>
        <p:nvSpPr>
          <p:cNvPr id="41988" name="Slide Number Placeholder 3"/>
          <p:cNvSpPr>
            <a:spLocks noGrp="1"/>
          </p:cNvSpPr>
          <p:nvPr>
            <p:ph type="sldNum" sz="quarter" idx="5"/>
          </p:nvPr>
        </p:nvSpPr>
        <p:spPr bwMode="auto">
          <a:noFill/>
          <a:ln>
            <a:miter lim="800000"/>
            <a:headEnd/>
            <a:tailEnd/>
          </a:ln>
        </p:spPr>
        <p:txBody>
          <a:bodyPr/>
          <a:lstStyle/>
          <a:p>
            <a:fld id="{0A5B5ACB-3169-4F21-8B24-4091F61F1569}" type="slidenum">
              <a:rPr lang="en-US"/>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a:lstStyle/>
          <a:p>
            <a:fld id="{90FF8CB5-2939-45E7-BCB3-0A34AD9A3888}" type="slidenum">
              <a:rPr lang="en-US"/>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a:lstStyle/>
          <a:p>
            <a:fld id="{52346CC8-D71F-4B20-B334-A56F60D056FA}" type="slidenum">
              <a:rPr lang="en-US"/>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a:lstStyle/>
          <a:p>
            <a:fld id="{CE096024-5EE5-4195-832A-FA4F88CC2D89}" type="slidenum">
              <a:rPr lang="en-US"/>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How U.S standards used to be arranged, giving equal importance to all four areas - like </a:t>
            </a:r>
            <a:r>
              <a:rPr lang="en-US" altLang="en-US" smtClean="0"/>
              <a:t>“</a:t>
            </a:r>
            <a:r>
              <a:rPr lang="en-US" smtClean="0"/>
              <a:t>shopping aisles.</a:t>
            </a:r>
            <a:r>
              <a:rPr lang="en-US" altLang="en-US" smtClean="0"/>
              <a:t>”</a:t>
            </a:r>
            <a:r>
              <a:rPr lang="en-US" smtClean="0"/>
              <a:t> Each grade goes up and down the aisles, tossing topics into the cart, losing focus. The CCSS domain structure communicates the changing emphases throughout the elementary years (e.g., Ratios and Proportional Relationships in grades 6 and 7). </a:t>
            </a:r>
          </a:p>
        </p:txBody>
      </p:sp>
      <p:sp>
        <p:nvSpPr>
          <p:cNvPr id="34820" name="Slide Number Placeholder 3"/>
          <p:cNvSpPr>
            <a:spLocks noGrp="1"/>
          </p:cNvSpPr>
          <p:nvPr>
            <p:ph type="sldNum" sz="quarter" idx="5"/>
          </p:nvPr>
        </p:nvSpPr>
        <p:spPr bwMode="auto">
          <a:noFill/>
          <a:ln>
            <a:miter lim="800000"/>
            <a:headEnd/>
            <a:tailEnd/>
          </a:ln>
        </p:spPr>
        <p:txBody>
          <a:bodyPr/>
          <a:lstStyle/>
          <a:p>
            <a:fld id="{F409D3E1-C379-4DB6-8AE2-33ABDE673F3B}" type="slidenum">
              <a:rPr lang="en-US"/>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a:lstStyle/>
          <a:p>
            <a:fld id="{1CCCAE4A-7670-4FA3-B05C-38C37A5EB523}" type="slidenum">
              <a:rPr lang="en-US"/>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noFill/>
          <a:ln>
            <a:miter lim="800000"/>
            <a:headEnd/>
            <a:tailEnd/>
          </a:ln>
        </p:spPr>
        <p:txBody>
          <a:bodyPr/>
          <a:lstStyle/>
          <a:p>
            <a:fld id="{62E93063-F53B-454A-8FF7-65E131FF3056}" type="slidenum">
              <a:rPr lang="en-US"/>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Carefully laid progressions of conceptual development, not just moving topics earlier in the grade sequence. </a:t>
            </a:r>
          </a:p>
        </p:txBody>
      </p:sp>
      <p:sp>
        <p:nvSpPr>
          <p:cNvPr id="37892" name="Slide Number Placeholder 3"/>
          <p:cNvSpPr>
            <a:spLocks noGrp="1"/>
          </p:cNvSpPr>
          <p:nvPr>
            <p:ph type="sldNum" sz="quarter" idx="5"/>
          </p:nvPr>
        </p:nvSpPr>
        <p:spPr bwMode="auto">
          <a:noFill/>
          <a:ln>
            <a:miter lim="800000"/>
            <a:headEnd/>
            <a:tailEnd/>
          </a:ln>
        </p:spPr>
        <p:txBody>
          <a:bodyPr/>
          <a:lstStyle/>
          <a:p>
            <a:fld id="{FB880769-D977-491D-937D-944DCD2868E9}" type="slidenum">
              <a:rPr lang="en-US"/>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Instead of bar charts being </a:t>
            </a:r>
            <a:r>
              <a:rPr lang="en-US" altLang="en-US" smtClean="0"/>
              <a:t>“</a:t>
            </a:r>
            <a:r>
              <a:rPr lang="en-US" smtClean="0"/>
              <a:t>yet another thing to cover,</a:t>
            </a:r>
            <a:r>
              <a:rPr lang="en-US" altLang="en-US" smtClean="0"/>
              <a:t>”</a:t>
            </a:r>
            <a:r>
              <a:rPr lang="en-US" smtClean="0"/>
              <a:t> detracting from focus, the standard is telling you how to </a:t>
            </a:r>
            <a:r>
              <a:rPr lang="en-US" altLang="en-US" smtClean="0"/>
              <a:t>“</a:t>
            </a:r>
            <a:r>
              <a:rPr lang="en-US" smtClean="0"/>
              <a:t>aim</a:t>
            </a:r>
            <a:r>
              <a:rPr lang="en-US" altLang="en-US" smtClean="0"/>
              <a:t>”</a:t>
            </a:r>
            <a:r>
              <a:rPr lang="en-US" smtClean="0"/>
              <a:t> bar charts back around to the major work of the grade.</a:t>
            </a:r>
          </a:p>
        </p:txBody>
      </p:sp>
      <p:sp>
        <p:nvSpPr>
          <p:cNvPr id="38916" name="Slide Number Placeholder 3"/>
          <p:cNvSpPr>
            <a:spLocks noGrp="1"/>
          </p:cNvSpPr>
          <p:nvPr>
            <p:ph type="sldNum" sz="quarter" idx="5"/>
          </p:nvPr>
        </p:nvSpPr>
        <p:spPr bwMode="auto">
          <a:noFill/>
          <a:ln>
            <a:miter lim="800000"/>
            <a:headEnd/>
            <a:tailEnd/>
          </a:ln>
        </p:spPr>
        <p:txBody>
          <a:bodyPr/>
          <a:lstStyle/>
          <a:p>
            <a:fld id="{5D4CEFDF-9C32-406F-8A94-D50E4E958133}" type="slidenum">
              <a:rPr lang="en-US"/>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57B56D1A-87D1-491A-A7BB-075617256360}" type="datetimeFigureOut">
              <a:rPr lang="en-US"/>
              <a:pPr>
                <a:defRPr/>
              </a:pPr>
              <a:t>10/13/2012</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EF093147-A6F5-4227-B79A-091B7B798E1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1020DEC-5543-4B11-8F03-4E961D31EACA}" type="datetimeFigureOut">
              <a:rPr lang="en-US"/>
              <a:pPr>
                <a:defRPr/>
              </a:pPr>
              <a:t>10/13/2012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907A426-6627-4802-A597-600DDE25731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smtClean="0"/>
            </a:lvl1pPr>
          </a:lstStyle>
          <a:p>
            <a:pPr>
              <a:defRPr/>
            </a:pPr>
            <a:fld id="{ED93DED7-7D9E-41EF-A412-14348E6B88EB}" type="datetimeFigureOut">
              <a:rPr lang="en-US"/>
              <a:pPr>
                <a:defRPr/>
              </a:pPr>
              <a:t>10/13/2012</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smtClean="0"/>
            </a:lvl1pPr>
          </a:lstStyle>
          <a:p>
            <a:pPr>
              <a:defRPr/>
            </a:pPr>
            <a:fld id="{C57135F3-58D5-4700-9CCB-20000FDA506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2057400"/>
            <a:ext cx="8153400" cy="4038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8E27906D-82F0-4D25-8025-FDE429881144}" type="datetimeFigureOut">
              <a:rPr lang="en-US"/>
              <a:pPr>
                <a:defRPr/>
              </a:pPr>
              <a:t>10/13/2012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FF11C2E-F75A-46BB-B21B-5DB8EEA9E46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smtClean="0"/>
            </a:lvl1pPr>
          </a:lstStyle>
          <a:p>
            <a:pPr>
              <a:defRPr/>
            </a:pPr>
            <a:fld id="{7CE107A6-8BFA-480E-B19E-71836CF4F703}" type="datetimeFigureOut">
              <a:rPr lang="en-US"/>
              <a:pPr>
                <a:defRPr/>
              </a:pPr>
              <a:t>10/13/2012</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smtClean="0"/>
            </a:lvl1pPr>
          </a:lstStyle>
          <a:p>
            <a:pPr>
              <a:defRPr/>
            </a:pPr>
            <a:fld id="{D7B8B591-E4C1-4FB9-B868-408D2FD12CCA}"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a:lstStyle>
            <a:lvl1pPr>
              <a:defRPr smtClean="0"/>
            </a:lvl1pPr>
          </a:lstStyle>
          <a:p>
            <a:pPr>
              <a:defRPr/>
            </a:pPr>
            <a:fld id="{D56F16B1-9639-4E86-9EF7-D61CE85AAF18}" type="datetimeFigureOut">
              <a:rPr lang="en-US"/>
              <a:pPr>
                <a:defRPr/>
              </a:pPr>
              <a:t>10/13/2012</a:t>
            </a:fld>
            <a:endParaRPr lang="en-US"/>
          </a:p>
        </p:txBody>
      </p:sp>
      <p:sp>
        <p:nvSpPr>
          <p:cNvPr id="6" name="Slide Number Placeholder 9"/>
          <p:cNvSpPr>
            <a:spLocks noGrp="1"/>
          </p:cNvSpPr>
          <p:nvPr>
            <p:ph type="sldNum" sz="quarter" idx="11"/>
          </p:nvPr>
        </p:nvSpPr>
        <p:spPr/>
        <p:txBody>
          <a:bodyPr/>
          <a:lstStyle>
            <a:lvl1pPr>
              <a:defRPr smtClean="0"/>
            </a:lvl1pPr>
          </a:lstStyle>
          <a:p>
            <a:pPr>
              <a:defRPr/>
            </a:pPr>
            <a:fld id="{B6BD3B7A-D87B-480F-93C2-BEAB28C38A97}"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a:lstStyle>
            <a:lvl1pPr>
              <a:defRPr smtClean="0"/>
            </a:lvl1pPr>
          </a:lstStyle>
          <a:p>
            <a:pPr>
              <a:defRPr/>
            </a:pPr>
            <a:fld id="{232402C0-6A65-4679-8A94-2E7209BC4EB6}" type="datetimeFigureOut">
              <a:rPr lang="en-US"/>
              <a:pPr>
                <a:defRPr/>
              </a:pPr>
              <a:t>10/13/2012</a:t>
            </a:fld>
            <a:endParaRPr lang="en-US"/>
          </a:p>
        </p:txBody>
      </p:sp>
      <p:sp>
        <p:nvSpPr>
          <p:cNvPr id="8" name="Slide Number Placeholder 11"/>
          <p:cNvSpPr>
            <a:spLocks noGrp="1"/>
          </p:cNvSpPr>
          <p:nvPr>
            <p:ph type="sldNum" sz="quarter" idx="11"/>
          </p:nvPr>
        </p:nvSpPr>
        <p:spPr/>
        <p:txBody>
          <a:bodyPr/>
          <a:lstStyle>
            <a:lvl1pPr>
              <a:defRPr smtClean="0"/>
            </a:lvl1pPr>
          </a:lstStyle>
          <a:p>
            <a:pPr>
              <a:defRPr/>
            </a:pPr>
            <a:fld id="{7E176321-2B1D-4D07-B54F-48EF303BD305}"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A9C816C9-EEC5-453E-AA8B-5B2ECBD590BC}" type="datetimeFigureOut">
              <a:rPr lang="en-US"/>
              <a:pPr>
                <a:defRPr/>
              </a:pPr>
              <a:t>10/13/2012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8F022ADB-49B6-481B-AC1E-D70F68F1DAD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02AE1A1E-DDD8-47C0-A89F-964D9546D9E1}" type="datetimeFigureOut">
              <a:rPr lang="en-US"/>
              <a:pPr>
                <a:defRPr/>
              </a:pPr>
              <a:t>10/13/2012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D3314C2B-A436-4EA8-8B03-3F469FEA725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5ACBB0B6-811D-41D6-A57A-748AE5C2B452}" type="datetimeFigureOut">
              <a:rPr lang="en-US"/>
              <a:pPr>
                <a:defRPr/>
              </a:pPr>
              <a:t>10/13/2012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B08CD830-9395-498F-8E30-E4A0F0DE082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a:lstStyle>
            <a:lvl1pPr>
              <a:defRPr smtClean="0"/>
            </a:lvl1pPr>
          </a:lstStyle>
          <a:p>
            <a:pPr>
              <a:defRPr/>
            </a:pPr>
            <a:fld id="{632C6DCC-0BC0-4DA9-850A-A69DF8BCC417}" type="datetimeFigureOut">
              <a:rPr lang="en-US"/>
              <a:pPr>
                <a:defRPr/>
              </a:pPr>
              <a:t>10/13/2012</a:t>
            </a:fld>
            <a:endParaRPr lang="en-US"/>
          </a:p>
        </p:txBody>
      </p:sp>
      <p:sp>
        <p:nvSpPr>
          <p:cNvPr id="10" name="Slide Number Placeholder 12"/>
          <p:cNvSpPr>
            <a:spLocks noGrp="1"/>
          </p:cNvSpPr>
          <p:nvPr>
            <p:ph type="sldNum" sz="quarter" idx="11"/>
          </p:nvPr>
        </p:nvSpPr>
        <p:spPr>
          <a:xfrm>
            <a:off x="0" y="4667250"/>
            <a:ext cx="1447800" cy="663575"/>
          </a:xfrm>
        </p:spPr>
        <p:txBody>
          <a:bodyPr/>
          <a:lstStyle>
            <a:lvl1pPr>
              <a:defRPr sz="2800" smtClean="0"/>
            </a:lvl1pPr>
          </a:lstStyle>
          <a:p>
            <a:pPr>
              <a:defRPr/>
            </a:pPr>
            <a:fld id="{FAA7D276-A10B-4EB5-8881-8BB55AC89FDE}"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a:defRPr sz="1400" smtClean="0">
                <a:solidFill>
                  <a:schemeClr val="tx2"/>
                </a:solidFill>
              </a:defRPr>
            </a:lvl1pPr>
          </a:lstStyle>
          <a:p>
            <a:pPr>
              <a:defRPr/>
            </a:pPr>
            <a:fld id="{6698391A-1FDB-4D4C-90F8-6A436556CC02}" type="datetimeFigureOut">
              <a:rPr lang="en-US"/>
              <a:pPr>
                <a:defRPr/>
              </a:pPr>
              <a:t>10/13/2012</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ea typeface="+mn-ea"/>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sz="1400" b="1" smtClean="0">
                <a:solidFill>
                  <a:srgbClr val="FFFFFF"/>
                </a:solidFill>
              </a:defRPr>
            </a:lvl1pPr>
          </a:lstStyle>
          <a:p>
            <a:pPr>
              <a:defRPr/>
            </a:pPr>
            <a:fld id="{47D75A48-AB47-4CCB-BE6B-A3BF2FB359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3" r:id="rId1"/>
    <p:sldLayoutId id="2147483709" r:id="rId2"/>
    <p:sldLayoutId id="2147483714" r:id="rId3"/>
    <p:sldLayoutId id="2147483715" r:id="rId4"/>
    <p:sldLayoutId id="2147483716" r:id="rId5"/>
    <p:sldLayoutId id="2147483710" r:id="rId6"/>
    <p:sldLayoutId id="2147483717" r:id="rId7"/>
    <p:sldLayoutId id="2147483711" r:id="rId8"/>
    <p:sldLayoutId id="2147483718" r:id="rId9"/>
    <p:sldLayoutId id="2147483712" r:id="rId10"/>
    <p:sldLayoutId id="2147483719" r:id="rId11"/>
  </p:sldLayoutIdLst>
  <p:txStyles>
    <p:titleStyle>
      <a:lvl1pPr algn="l" rtl="0" eaLnBrk="0" fontAlgn="base" hangingPunct="0">
        <a:spcBef>
          <a:spcPct val="0"/>
        </a:spcBef>
        <a:spcAft>
          <a:spcPct val="0"/>
        </a:spcAft>
        <a:defRPr sz="4400" kern="1200">
          <a:solidFill>
            <a:schemeClr val="tx2"/>
          </a:solidFill>
          <a:latin typeface="+mj-lt"/>
          <a:ea typeface="MS PGothic" pitchFamily="34" charset="-128"/>
          <a:cs typeface="+mj-cs"/>
        </a:defRPr>
      </a:lvl1pPr>
      <a:lvl2pPr algn="l" rtl="0" eaLnBrk="0" fontAlgn="base" hangingPunct="0">
        <a:spcBef>
          <a:spcPct val="0"/>
        </a:spcBef>
        <a:spcAft>
          <a:spcPct val="0"/>
        </a:spcAft>
        <a:defRPr sz="4400">
          <a:solidFill>
            <a:schemeClr val="tx2"/>
          </a:solidFill>
          <a:latin typeface="Tw Cen MT" pitchFamily="34" charset="0"/>
          <a:ea typeface="MS PGothic" pitchFamily="34" charset="-128"/>
        </a:defRPr>
      </a:lvl2pPr>
      <a:lvl3pPr algn="l" rtl="0" eaLnBrk="0" fontAlgn="base" hangingPunct="0">
        <a:spcBef>
          <a:spcPct val="0"/>
        </a:spcBef>
        <a:spcAft>
          <a:spcPct val="0"/>
        </a:spcAft>
        <a:defRPr sz="4400">
          <a:solidFill>
            <a:schemeClr val="tx2"/>
          </a:solidFill>
          <a:latin typeface="Tw Cen MT" pitchFamily="34" charset="0"/>
          <a:ea typeface="MS PGothic" pitchFamily="34" charset="-128"/>
        </a:defRPr>
      </a:lvl3pPr>
      <a:lvl4pPr algn="l" rtl="0" eaLnBrk="0" fontAlgn="base" hangingPunct="0">
        <a:spcBef>
          <a:spcPct val="0"/>
        </a:spcBef>
        <a:spcAft>
          <a:spcPct val="0"/>
        </a:spcAft>
        <a:defRPr sz="4400">
          <a:solidFill>
            <a:schemeClr val="tx2"/>
          </a:solidFill>
          <a:latin typeface="Tw Cen MT" pitchFamily="34" charset="0"/>
          <a:ea typeface="MS PGothic" pitchFamily="34" charset="-128"/>
        </a:defRPr>
      </a:lvl4pPr>
      <a:lvl5pPr algn="l" rtl="0" eaLnBrk="0" fontAlgn="base" hangingPunct="0">
        <a:spcBef>
          <a:spcPct val="0"/>
        </a:spcBef>
        <a:spcAft>
          <a:spcPct val="0"/>
        </a:spcAft>
        <a:defRPr sz="4400">
          <a:solidFill>
            <a:schemeClr val="tx2"/>
          </a:solidFill>
          <a:latin typeface="Tw Cen MT" pitchFamily="34" charset="0"/>
          <a:ea typeface="MS PGothic" pitchFamily="34" charset="-128"/>
        </a:defRPr>
      </a:lvl5pPr>
      <a:lvl6pPr marL="457200" algn="l" rtl="0" fontAlgn="base">
        <a:spcBef>
          <a:spcPct val="0"/>
        </a:spcBef>
        <a:spcAft>
          <a:spcPct val="0"/>
        </a:spcAft>
        <a:defRPr sz="4400">
          <a:solidFill>
            <a:schemeClr val="tx2"/>
          </a:solidFill>
          <a:latin typeface="Tw Cen MT" pitchFamily="34" charset="0"/>
          <a:ea typeface="MS PGothic" pitchFamily="34" charset="-128"/>
        </a:defRPr>
      </a:lvl6pPr>
      <a:lvl7pPr marL="914400" algn="l" rtl="0" fontAlgn="base">
        <a:spcBef>
          <a:spcPct val="0"/>
        </a:spcBef>
        <a:spcAft>
          <a:spcPct val="0"/>
        </a:spcAft>
        <a:defRPr sz="4400">
          <a:solidFill>
            <a:schemeClr val="tx2"/>
          </a:solidFill>
          <a:latin typeface="Tw Cen MT" pitchFamily="34" charset="0"/>
          <a:ea typeface="MS PGothic" pitchFamily="34" charset="-128"/>
        </a:defRPr>
      </a:lvl7pPr>
      <a:lvl8pPr marL="1371600" algn="l" rtl="0" fontAlgn="base">
        <a:spcBef>
          <a:spcPct val="0"/>
        </a:spcBef>
        <a:spcAft>
          <a:spcPct val="0"/>
        </a:spcAft>
        <a:defRPr sz="4400">
          <a:solidFill>
            <a:schemeClr val="tx2"/>
          </a:solidFill>
          <a:latin typeface="Tw Cen MT" pitchFamily="34" charset="0"/>
          <a:ea typeface="MS PGothic" pitchFamily="34" charset="-128"/>
        </a:defRPr>
      </a:lvl8pPr>
      <a:lvl9pPr marL="1828800" algn="l" rtl="0" fontAlgn="base">
        <a:spcBef>
          <a:spcPct val="0"/>
        </a:spcBef>
        <a:spcAft>
          <a:spcPct val="0"/>
        </a:spcAft>
        <a:defRPr sz="4400">
          <a:solidFill>
            <a:schemeClr val="tx2"/>
          </a:solidFill>
          <a:latin typeface="Tw Cen MT" pitchFamily="34" charset="0"/>
          <a:ea typeface="MS PGothic" pitchFamily="34" charset="-128"/>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S PGothic" pitchFamily="34"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S PGothic" pitchFamily="34"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S PGothic" pitchFamily="34" charset="-128"/>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S PGothic" pitchFamily="34" charset="-128"/>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S PGothic" pitchFamily="34" charset="-128"/>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pta.org/4446.htm" TargetMode="External"/><Relationship Id="rId2" Type="http://schemas.openxmlformats.org/officeDocument/2006/relationships/hyperlink" Target="http://www.achievethecore.org/" TargetMode="External"/><Relationship Id="rId1" Type="http://schemas.openxmlformats.org/officeDocument/2006/relationships/slideLayout" Target="../slideLayouts/slideLayout2.xml"/><Relationship Id="rId4" Type="http://schemas.openxmlformats.org/officeDocument/2006/relationships/hyperlink" Target="http://parcconline.org/parcc-content-framework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1219200"/>
            <a:ext cx="6477000" cy="1828800"/>
          </a:xfrm>
        </p:spPr>
        <p:txBody>
          <a:bodyPr>
            <a:normAutofit/>
          </a:bodyPr>
          <a:lstStyle/>
          <a:p>
            <a:pPr algn="ctr" eaLnBrk="1" fontAlgn="auto" hangingPunct="1">
              <a:spcAft>
                <a:spcPts val="0"/>
              </a:spcAft>
              <a:defRPr/>
            </a:pPr>
            <a:r>
              <a:rPr lang="en-US" dirty="0" smtClean="0">
                <a:ea typeface="+mj-ea"/>
              </a:rPr>
              <a:t>Common Core State Standards Overview</a:t>
            </a:r>
            <a:endParaRPr lang="en-US" dirty="0">
              <a:ea typeface="+mj-ea"/>
            </a:endParaRPr>
          </a:p>
        </p:txBody>
      </p:sp>
      <p:sp>
        <p:nvSpPr>
          <p:cNvPr id="9219" name="Subtitle 2"/>
          <p:cNvSpPr>
            <a:spLocks noGrp="1"/>
          </p:cNvSpPr>
          <p:nvPr>
            <p:ph type="subTitle" idx="1"/>
          </p:nvPr>
        </p:nvSpPr>
        <p:spPr>
          <a:xfrm>
            <a:off x="533400" y="3276600"/>
            <a:ext cx="7924800" cy="1200150"/>
          </a:xfrm>
        </p:spPr>
        <p:txBody>
          <a:bodyPr/>
          <a:lstStyle/>
          <a:p>
            <a:pPr algn="ctr" eaLnBrk="1" hangingPunct="1"/>
            <a:r>
              <a:rPr lang="en-US" sz="3200" smtClean="0"/>
              <a:t>The Shifts:  </a:t>
            </a:r>
          </a:p>
          <a:p>
            <a:pPr algn="ctr" eaLnBrk="1" hangingPunct="1"/>
            <a:r>
              <a:rPr lang="en-US" sz="3200" smtClean="0"/>
              <a:t>What they are and why they are important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1143000"/>
          <a:ext cx="7772400" cy="5072063"/>
        </p:xfrm>
        <a:graphic>
          <a:graphicData uri="http://schemas.openxmlformats.org/drawingml/2006/table">
            <a:tbl>
              <a:tblPr/>
              <a:tblGrid>
                <a:gridCol w="1593778"/>
                <a:gridCol w="6178622"/>
              </a:tblGrid>
              <a:tr h="457236">
                <a:tc>
                  <a:txBody>
                    <a:bodyPr/>
                    <a:lstStyle/>
                    <a:p>
                      <a:pPr marL="0" marR="0">
                        <a:lnSpc>
                          <a:spcPct val="115000"/>
                        </a:lnSpc>
                        <a:spcBef>
                          <a:spcPts val="0"/>
                        </a:spcBef>
                        <a:spcAft>
                          <a:spcPts val="0"/>
                        </a:spcAft>
                      </a:pPr>
                      <a:endParaRPr lang="en-US" sz="1300" dirty="0">
                        <a:latin typeface="Calibri"/>
                        <a:ea typeface="Calibri"/>
                        <a:cs typeface="Times New Roman"/>
                      </a:endParaRPr>
                    </a:p>
                  </a:txBody>
                  <a:tcPr marL="51371" marR="51371" marT="0" marB="0">
                    <a:lnL>
                      <a:noFill/>
                    </a:lnL>
                    <a:lnR>
                      <a:noFill/>
                    </a:lnR>
                    <a:lnT>
                      <a:noFill/>
                    </a:lnT>
                    <a:lnB>
                      <a:noFill/>
                    </a:lnB>
                  </a:tcPr>
                </a:tc>
                <a:tc>
                  <a:txBody>
                    <a:bodyPr/>
                    <a:lstStyle/>
                    <a:p>
                      <a:pPr marL="0" marR="0">
                        <a:lnSpc>
                          <a:spcPct val="115000"/>
                        </a:lnSpc>
                        <a:spcBef>
                          <a:spcPts val="0"/>
                        </a:spcBef>
                        <a:spcAft>
                          <a:spcPts val="0"/>
                        </a:spcAft>
                      </a:pPr>
                      <a:r>
                        <a:rPr lang="en-US" sz="2100" dirty="0">
                          <a:latin typeface="Calibri"/>
                          <a:ea typeface="Calibri"/>
                          <a:cs typeface="Times New Roman"/>
                        </a:rPr>
                        <a:t>K                                                                       </a:t>
                      </a:r>
                      <a:r>
                        <a:rPr lang="en-US" sz="2100" baseline="0" dirty="0" smtClean="0">
                          <a:latin typeface="Calibri"/>
                          <a:ea typeface="Calibri"/>
                          <a:cs typeface="Times New Roman"/>
                        </a:rPr>
                        <a:t>                      12</a:t>
                      </a:r>
                      <a:endParaRPr lang="en-US" sz="800" dirty="0">
                        <a:latin typeface="Calibri"/>
                        <a:ea typeface="Calibri"/>
                        <a:cs typeface="Times New Roman"/>
                      </a:endParaRPr>
                    </a:p>
                  </a:txBody>
                  <a:tcPr marL="51371" marR="51371" marT="0" marB="0">
                    <a:lnL>
                      <a:noFill/>
                    </a:lnL>
                    <a:lnR>
                      <a:noFill/>
                    </a:lnR>
                    <a:lnT>
                      <a:noFill/>
                    </a:lnT>
                    <a:lnB w="12700" cap="flat" cmpd="sng" algn="ctr">
                      <a:solidFill>
                        <a:srgbClr val="000000"/>
                      </a:solidFill>
                      <a:prstDash val="solid"/>
                      <a:round/>
                      <a:headEnd type="none" w="med" len="med"/>
                      <a:tailEnd type="none" w="med" len="med"/>
                    </a:lnB>
                  </a:tcPr>
                </a:tc>
              </a:tr>
              <a:tr h="728321">
                <a:tc>
                  <a:txBody>
                    <a:bodyPr/>
                    <a:lstStyle/>
                    <a:p>
                      <a:pPr marL="0" marR="0">
                        <a:lnSpc>
                          <a:spcPct val="115000"/>
                        </a:lnSpc>
                        <a:spcBef>
                          <a:spcPts val="0"/>
                        </a:spcBef>
                        <a:spcAft>
                          <a:spcPts val="0"/>
                        </a:spcAft>
                      </a:pPr>
                      <a:r>
                        <a:rPr lang="en-US" sz="2000" dirty="0">
                          <a:latin typeface="Calibri"/>
                          <a:ea typeface="Calibri"/>
                          <a:cs typeface="Times New Roman"/>
                        </a:rPr>
                        <a:t>Number and Operations</a:t>
                      </a:r>
                    </a:p>
                  </a:txBody>
                  <a:tcPr marL="51371" marR="5137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67181">
                <a:tc>
                  <a:txBody>
                    <a:bodyPr/>
                    <a:lstStyle/>
                    <a:p>
                      <a:pPr marL="0" marR="0">
                        <a:lnSpc>
                          <a:spcPct val="115000"/>
                        </a:lnSpc>
                        <a:spcBef>
                          <a:spcPts val="0"/>
                        </a:spcBef>
                        <a:spcAft>
                          <a:spcPts val="0"/>
                        </a:spcAft>
                      </a:pPr>
                      <a:endParaRPr lang="en-US" sz="1300">
                        <a:latin typeface="Calibri"/>
                        <a:ea typeface="Calibri"/>
                        <a:cs typeface="Times New Roman"/>
                      </a:endParaRPr>
                    </a:p>
                  </a:txBody>
                  <a:tcPr marL="51371" marR="51371" marT="0" marB="0">
                    <a:lnL>
                      <a:noFill/>
                    </a:lnL>
                    <a:lnR>
                      <a:noFill/>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8321">
                <a:tc>
                  <a:txBody>
                    <a:bodyPr/>
                    <a:lstStyle/>
                    <a:p>
                      <a:pPr marL="0" marR="0">
                        <a:lnSpc>
                          <a:spcPct val="115000"/>
                        </a:lnSpc>
                        <a:spcBef>
                          <a:spcPts val="0"/>
                        </a:spcBef>
                        <a:spcAft>
                          <a:spcPts val="0"/>
                        </a:spcAft>
                      </a:pPr>
                      <a:r>
                        <a:rPr lang="en-US" sz="2000" dirty="0">
                          <a:latin typeface="Calibri"/>
                          <a:ea typeface="Calibri"/>
                          <a:cs typeface="Times New Roman"/>
                        </a:rPr>
                        <a:t>Measurement and Geometry</a:t>
                      </a:r>
                    </a:p>
                  </a:txBody>
                  <a:tcPr marL="51371" marR="5137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567181">
                <a:tc>
                  <a:txBody>
                    <a:bodyPr/>
                    <a:lstStyle/>
                    <a:p>
                      <a:pPr marL="0" marR="0">
                        <a:lnSpc>
                          <a:spcPct val="115000"/>
                        </a:lnSpc>
                        <a:spcBef>
                          <a:spcPts val="0"/>
                        </a:spcBef>
                        <a:spcAft>
                          <a:spcPts val="0"/>
                        </a:spcAft>
                      </a:pPr>
                      <a:endParaRPr lang="en-US" sz="1300">
                        <a:latin typeface="Calibri"/>
                        <a:ea typeface="Calibri"/>
                        <a:cs typeface="Times New Roman"/>
                      </a:endParaRPr>
                    </a:p>
                  </a:txBody>
                  <a:tcPr marL="51371" marR="51371" marT="0" marB="0">
                    <a:lnL>
                      <a:noFill/>
                    </a:lnL>
                    <a:lnR>
                      <a:noFill/>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8321">
                <a:tc>
                  <a:txBody>
                    <a:bodyPr/>
                    <a:lstStyle/>
                    <a:p>
                      <a:pPr marL="0" marR="0">
                        <a:lnSpc>
                          <a:spcPct val="115000"/>
                        </a:lnSpc>
                        <a:spcBef>
                          <a:spcPts val="0"/>
                        </a:spcBef>
                        <a:spcAft>
                          <a:spcPts val="0"/>
                        </a:spcAft>
                      </a:pPr>
                      <a:r>
                        <a:rPr lang="en-US" sz="2000" dirty="0">
                          <a:latin typeface="Calibri"/>
                          <a:ea typeface="Calibri"/>
                          <a:cs typeface="Times New Roman"/>
                        </a:rPr>
                        <a:t>Algebra and Functions</a:t>
                      </a:r>
                    </a:p>
                  </a:txBody>
                  <a:tcPr marL="51371" marR="5137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r>
              <a:tr h="567181">
                <a:tc>
                  <a:txBody>
                    <a:bodyPr/>
                    <a:lstStyle/>
                    <a:p>
                      <a:pPr marL="0" marR="0">
                        <a:lnSpc>
                          <a:spcPct val="115000"/>
                        </a:lnSpc>
                        <a:spcBef>
                          <a:spcPts val="0"/>
                        </a:spcBef>
                        <a:spcAft>
                          <a:spcPts val="0"/>
                        </a:spcAft>
                      </a:pPr>
                      <a:endParaRPr lang="en-US" sz="1300">
                        <a:latin typeface="Calibri"/>
                        <a:ea typeface="Calibri"/>
                        <a:cs typeface="Times New Roman"/>
                      </a:endParaRPr>
                    </a:p>
                  </a:txBody>
                  <a:tcPr marL="51371" marR="51371" marT="0" marB="0">
                    <a:lnL>
                      <a:noFill/>
                    </a:lnL>
                    <a:lnR>
                      <a:noFill/>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8321">
                <a:tc>
                  <a:txBody>
                    <a:bodyPr/>
                    <a:lstStyle/>
                    <a:p>
                      <a:pPr marL="0" marR="0">
                        <a:lnSpc>
                          <a:spcPct val="115000"/>
                        </a:lnSpc>
                        <a:spcBef>
                          <a:spcPts val="0"/>
                        </a:spcBef>
                        <a:spcAft>
                          <a:spcPts val="0"/>
                        </a:spcAft>
                      </a:pPr>
                      <a:r>
                        <a:rPr lang="en-US" sz="2000" dirty="0">
                          <a:latin typeface="Calibri"/>
                          <a:ea typeface="Calibri"/>
                          <a:cs typeface="Times New Roman"/>
                        </a:rPr>
                        <a:t>Statistics and Probability</a:t>
                      </a:r>
                    </a:p>
                  </a:txBody>
                  <a:tcPr marL="51371" marR="5137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endParaRPr lang="en-US" sz="2100" dirty="0">
                        <a:latin typeface="Calibri"/>
                        <a:ea typeface="Calibri"/>
                        <a:cs typeface="Times New Roman"/>
                      </a:endParaRPr>
                    </a:p>
                  </a:txBody>
                  <a:tcPr marL="51371" marR="513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sp>
        <p:nvSpPr>
          <p:cNvPr id="18467" name="Title 2"/>
          <p:cNvSpPr>
            <a:spLocks noGrp="1"/>
          </p:cNvSpPr>
          <p:nvPr>
            <p:ph type="title"/>
          </p:nvPr>
        </p:nvSpPr>
        <p:spPr>
          <a:xfrm>
            <a:off x="457200" y="274638"/>
            <a:ext cx="8229600" cy="868362"/>
          </a:xfrm>
        </p:spPr>
        <p:txBody>
          <a:bodyPr/>
          <a:lstStyle/>
          <a:p>
            <a:pPr eaLnBrk="1" hangingPunct="1"/>
            <a:r>
              <a:rPr lang="en-US" smtClean="0"/>
              <a:t>Traditional U.S. Approach</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p:cNvSpPr>
            <a:spLocks noGrp="1"/>
          </p:cNvSpPr>
          <p:nvPr>
            <p:ph type="title"/>
          </p:nvPr>
        </p:nvSpPr>
        <p:spPr>
          <a:xfrm>
            <a:off x="612775" y="228600"/>
            <a:ext cx="8153400" cy="990600"/>
          </a:xfrm>
        </p:spPr>
        <p:txBody>
          <a:bodyPr/>
          <a:lstStyle/>
          <a:p>
            <a:pPr eaLnBrk="1" hangingPunct="1"/>
            <a:r>
              <a:rPr lang="en-US" b="1" smtClean="0">
                <a:solidFill>
                  <a:srgbClr val="C00000"/>
                </a:solidFill>
              </a:rPr>
              <a:t>Focus</a:t>
            </a:r>
            <a:r>
              <a:rPr lang="en-US" smtClean="0"/>
              <a:t>ing attention within Number and Operations</a:t>
            </a:r>
          </a:p>
        </p:txBody>
      </p:sp>
      <p:graphicFrame>
        <p:nvGraphicFramePr>
          <p:cNvPr id="4" name="Table 3"/>
          <p:cNvGraphicFramePr>
            <a:graphicFrameLocks noGrp="1"/>
          </p:cNvGraphicFramePr>
          <p:nvPr/>
        </p:nvGraphicFramePr>
        <p:xfrm>
          <a:off x="990600" y="1524000"/>
          <a:ext cx="6858000" cy="4398963"/>
        </p:xfrm>
        <a:graphic>
          <a:graphicData uri="http://schemas.openxmlformats.org/drawingml/2006/table">
            <a:tbl>
              <a:tblPr/>
              <a:tblGrid>
                <a:gridCol w="382588"/>
                <a:gridCol w="382587"/>
                <a:gridCol w="381000"/>
                <a:gridCol w="382588"/>
                <a:gridCol w="528637"/>
                <a:gridCol w="528638"/>
                <a:gridCol w="527050"/>
                <a:gridCol w="406400"/>
                <a:gridCol w="468312"/>
                <a:gridCol w="468313"/>
                <a:gridCol w="466725"/>
                <a:gridCol w="406400"/>
                <a:gridCol w="1528762"/>
              </a:tblGrid>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rowSpan="3" gridSpan="6">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Operations and Algebraic Thinking</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solidFill>
                      <a:srgbClr val="FFFF66"/>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rowSpan="3" gridSpan="3">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Expressions and Equations</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solidFill>
                      <a:srgbClr val="99FF66"/>
                    </a:solidFill>
                  </a:tcPr>
                </a:tc>
                <a:tc rowSpan="3" hMerge="1">
                  <a:txBody>
                    <a:bodyPr/>
                    <a:lstStyle/>
                    <a:p>
                      <a:endParaRPr lang="en-US"/>
                    </a:p>
                  </a:txBody>
                  <a:tcPr/>
                </a:tc>
                <a:tc rowSpan="3" h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rowSpan="7">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Algebra</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solidFill>
                      <a:srgbClr val="00B050"/>
                    </a:solid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6"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sym typeface="Symbol" pitchFamily="18" charset="2"/>
                        </a:rPr>
                        <a:t></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sym typeface="Symbol" pitchFamily="18" charset="2"/>
                        </a:rPr>
                        <a:t></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vMerge="1">
                  <a:txBody>
                    <a:bodyPr/>
                    <a:lstStyle/>
                    <a:p>
                      <a:endParaRPr lang="en-US"/>
                    </a:p>
                  </a:txBody>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6"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vMerge="1">
                  <a:txBody>
                    <a:bodyPr/>
                    <a:lstStyle/>
                    <a:p>
                      <a:endParaRPr lang="en-US"/>
                    </a:p>
                  </a:txBody>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vMerge="1">
                  <a:txBody>
                    <a:bodyPr/>
                    <a:lstStyle/>
                    <a:p>
                      <a:endParaRPr lang="en-US"/>
                    </a:p>
                  </a:txBody>
                  <a:tcPr/>
                </a:tc>
              </a:tr>
              <a:tr h="677863">
                <a:tc>
                  <a:txBody>
                    <a:bodyPr/>
                    <a:lstStyle/>
                    <a:p>
                      <a:pPr marL="0" marR="0" lvl="0" indent="0" algn="l" defTabSz="914400" rtl="0" eaLnBrk="1" fontAlgn="base" latinLnBrk="0" hangingPunct="1">
                        <a:lnSpc>
                          <a:spcPct val="115000"/>
                        </a:lnSpc>
                        <a:spcBef>
                          <a:spcPts val="600"/>
                        </a:spcBef>
                        <a:spcAft>
                          <a:spcPts val="60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6">
                  <a:txBody>
                    <a:bodyPr/>
                    <a:lstStyle/>
                    <a:p>
                      <a:pPr marL="0" marR="0" lvl="0" indent="0" algn="l" defTabSz="914400" rtl="0" eaLnBrk="1" fontAlgn="base" latinLnBrk="0" hangingPunct="1">
                        <a:lnSpc>
                          <a:spcPct val="115000"/>
                        </a:lnSpc>
                        <a:spcBef>
                          <a:spcPts val="600"/>
                        </a:spcBef>
                        <a:spcAft>
                          <a:spcPts val="60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Number and Operations—Base Ten</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solidFill>
                      <a:srgbClr val="FFCC6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sym typeface="Symbol" pitchFamily="18" charset="2"/>
                        </a:rPr>
                        <a:t></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rowSpan="3" gridSpan="3">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The Number System</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solidFill>
                      <a:srgbClr val="99FF99"/>
                    </a:solidFill>
                  </a:tcPr>
                </a:tc>
                <a:tc rowSpan="3" hMerge="1">
                  <a:txBody>
                    <a:bodyPr/>
                    <a:lstStyle/>
                    <a:p>
                      <a:endParaRPr lang="en-US"/>
                    </a:p>
                  </a:txBody>
                  <a:tcPr/>
                </a:tc>
                <a:tc rowSpan="3" h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vMerge="1">
                  <a:txBody>
                    <a:bodyPr/>
                    <a:lstStyle/>
                    <a:p>
                      <a:endParaRPr lang="en-US"/>
                    </a:p>
                  </a:txBody>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sym typeface="Symbol" pitchFamily="18" charset="2"/>
                        </a:rPr>
                        <a:t></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vMerge="1">
                  <a:txBody>
                    <a:bodyPr/>
                    <a:lstStyle/>
                    <a:p>
                      <a:endParaRPr lang="en-US"/>
                    </a:p>
                  </a:txBody>
                  <a:tcPr/>
                </a:tc>
              </a:tr>
              <a:tr h="1016000">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3">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Number and Operations—Fractions</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solidFill>
                      <a:srgbClr val="FFC000"/>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sym typeface="Symbol" pitchFamily="18" charset="2"/>
                        </a:rPr>
                        <a:t></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vMerge="1">
                  <a:txBody>
                    <a:bodyPr/>
                    <a:lstStyle/>
                    <a:p>
                      <a:endParaRPr lang="en-US"/>
                    </a:p>
                  </a:txBody>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K</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1</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2</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3</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4</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5</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6</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7</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8</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Calibri" pitchFamily="34" charset="0"/>
                        </a:rPr>
                        <a:t>High School</a:t>
                      </a:r>
                      <a:endParaRPr kumimoji="0" lang="en-US" sz="1000" b="0" i="0" u="none" strike="noStrike" cap="none" normalizeH="0" baseline="0" smtClean="0">
                        <a:ln>
                          <a:noFill/>
                        </a:ln>
                        <a:solidFill>
                          <a:schemeClr val="tx1"/>
                        </a:solidFill>
                        <a:effectLst/>
                        <a:latin typeface="Calibri" pitchFamily="34" charset="0"/>
                        <a:ea typeface="Calibri" pitchFamily="34" charset="0"/>
                      </a:endParaRPr>
                    </a:p>
                  </a:txBody>
                  <a:tcPr marL="61164" marR="61164" marT="0" marB="0" anchor="ctr"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a:xfrm>
            <a:off x="609600" y="685800"/>
            <a:ext cx="8229600" cy="1143000"/>
          </a:xfrm>
        </p:spPr>
        <p:txBody>
          <a:bodyPr/>
          <a:lstStyle/>
          <a:p>
            <a:pPr eaLnBrk="1" hangingPunct="1"/>
            <a:r>
              <a:rPr lang="en-US" i="1" smtClean="0"/>
              <a:t>The Why:  </a:t>
            </a:r>
            <a:r>
              <a:rPr lang="en-US" smtClean="0"/>
              <a:t>Shift Two </a:t>
            </a:r>
            <a:br>
              <a:rPr lang="en-US" smtClean="0"/>
            </a:br>
            <a:r>
              <a:rPr lang="en-US" b="1" smtClean="0">
                <a:solidFill>
                  <a:srgbClr val="C00000"/>
                </a:solidFill>
              </a:rPr>
              <a:t>Coherence</a:t>
            </a:r>
            <a:r>
              <a:rPr lang="en-US" smtClean="0">
                <a:solidFill>
                  <a:schemeClr val="accent1"/>
                </a:solidFill>
              </a:rPr>
              <a:t> </a:t>
            </a:r>
            <a:r>
              <a:rPr lang="en-US" smtClean="0"/>
              <a:t>Think across grades, and link to major topics within grades</a:t>
            </a:r>
          </a:p>
        </p:txBody>
      </p:sp>
      <p:sp>
        <p:nvSpPr>
          <p:cNvPr id="3" name="Content Placeholder 2"/>
          <p:cNvSpPr>
            <a:spLocks noGrp="1"/>
          </p:cNvSpPr>
          <p:nvPr>
            <p:ph sz="quarter" idx="1"/>
          </p:nvPr>
        </p:nvSpPr>
        <p:spPr>
          <a:xfrm>
            <a:off x="457200" y="2514600"/>
            <a:ext cx="8229600" cy="4525963"/>
          </a:xfrm>
        </p:spPr>
        <p:txBody>
          <a:bodyPr>
            <a:normAutofit/>
          </a:bodyPr>
          <a:lstStyle/>
          <a:p>
            <a:pPr marL="320040" indent="-320040" eaLnBrk="1" fontAlgn="auto" hangingPunct="1">
              <a:spcAft>
                <a:spcPts val="0"/>
              </a:spcAft>
              <a:buFont typeface="Wingdings"/>
              <a:buChar char=""/>
              <a:defRPr/>
            </a:pPr>
            <a:r>
              <a:rPr lang="en-US" sz="2800" dirty="0" smtClean="0">
                <a:ea typeface="+mn-ea"/>
              </a:rPr>
              <a:t>Carefully connect the learning within and across grades so that students can build new understanding onto foundations built in previous years. </a:t>
            </a:r>
          </a:p>
          <a:p>
            <a:pPr marL="320040" indent="-320040" eaLnBrk="1" fontAlgn="auto" hangingPunct="1">
              <a:spcAft>
                <a:spcPts val="0"/>
              </a:spcAft>
              <a:buFont typeface="Wingdings"/>
              <a:buChar char=""/>
              <a:defRPr/>
            </a:pPr>
            <a:endParaRPr lang="en-US" sz="1600" dirty="0" smtClean="0">
              <a:ea typeface="+mn-ea"/>
            </a:endParaRPr>
          </a:p>
          <a:p>
            <a:pPr marL="320040" indent="-320040" eaLnBrk="1" fontAlgn="auto" hangingPunct="1">
              <a:spcAft>
                <a:spcPts val="0"/>
              </a:spcAft>
              <a:buFont typeface="Wingdings"/>
              <a:buChar char=""/>
              <a:defRPr/>
            </a:pPr>
            <a:r>
              <a:rPr lang="en-US" sz="2800" dirty="0" smtClean="0">
                <a:ea typeface="+mn-ea"/>
              </a:rPr>
              <a:t>Begin to count on solid conceptual understanding of core content and build on it. Each standard is not a new event, but an extension of previous learning.</a:t>
            </a:r>
          </a:p>
          <a:p>
            <a:pPr marL="0" indent="0" eaLnBrk="1" fontAlgn="auto" hangingPunct="1">
              <a:spcAft>
                <a:spcPts val="0"/>
              </a:spcAft>
              <a:buFont typeface="Wingdings"/>
              <a:buNone/>
              <a:defRPr/>
            </a:pPr>
            <a:endParaRPr lang="en-US" dirty="0">
              <a:ea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12775" y="228600"/>
            <a:ext cx="8153400" cy="990600"/>
          </a:xfrm>
        </p:spPr>
        <p:txBody>
          <a:bodyPr/>
          <a:lstStyle/>
          <a:p>
            <a:pPr eaLnBrk="1" hangingPunct="1"/>
            <a:r>
              <a:rPr lang="en-US" sz="3600" b="1" smtClean="0">
                <a:solidFill>
                  <a:srgbClr val="C00000"/>
                </a:solidFill>
              </a:rPr>
              <a:t>Coherence</a:t>
            </a:r>
            <a:r>
              <a:rPr lang="en-US" sz="3600" smtClean="0"/>
              <a:t>: </a:t>
            </a:r>
            <a:r>
              <a:rPr lang="en-US" sz="3600" smtClean="0">
                <a:solidFill>
                  <a:srgbClr val="0070C0"/>
                </a:solidFill>
              </a:rPr>
              <a:t>Think</a:t>
            </a:r>
            <a:r>
              <a:rPr lang="en-US" sz="3600" smtClean="0"/>
              <a:t> across grades</a:t>
            </a:r>
          </a:p>
        </p:txBody>
      </p:sp>
      <p:sp>
        <p:nvSpPr>
          <p:cNvPr id="21507" name="Content Placeholder 2"/>
          <p:cNvSpPr>
            <a:spLocks noGrp="1"/>
          </p:cNvSpPr>
          <p:nvPr>
            <p:ph idx="1"/>
          </p:nvPr>
        </p:nvSpPr>
        <p:spPr>
          <a:xfrm>
            <a:off x="612775" y="2057400"/>
            <a:ext cx="8153400" cy="4038600"/>
          </a:xfrm>
        </p:spPr>
        <p:txBody>
          <a:bodyPr/>
          <a:lstStyle/>
          <a:p>
            <a:pPr eaLnBrk="1" hangingPunct="1">
              <a:lnSpc>
                <a:spcPct val="90000"/>
              </a:lnSpc>
              <a:buFont typeface="Wingdings" pitchFamily="2" charset="2"/>
              <a:buNone/>
            </a:pPr>
            <a:r>
              <a:rPr lang="en-US" sz="2400" i="1" smtClean="0"/>
              <a:t>Fraction example:</a:t>
            </a:r>
          </a:p>
          <a:p>
            <a:pPr eaLnBrk="1" hangingPunct="1">
              <a:lnSpc>
                <a:spcPct val="90000"/>
              </a:lnSpc>
              <a:buFont typeface="Wingdings" pitchFamily="2" charset="2"/>
              <a:buNone/>
            </a:pPr>
            <a:r>
              <a:rPr lang="en-US" altLang="en-US" sz="2400" smtClean="0"/>
              <a:t>“</a:t>
            </a:r>
            <a:r>
              <a:rPr lang="en-US" sz="2400" smtClean="0"/>
              <a:t>The </a:t>
            </a:r>
            <a:r>
              <a:rPr lang="en-US" sz="2400" b="1" smtClean="0">
                <a:solidFill>
                  <a:srgbClr val="C00000"/>
                </a:solidFill>
              </a:rPr>
              <a:t>coherence</a:t>
            </a:r>
            <a:r>
              <a:rPr lang="en-US" sz="2400" smtClean="0"/>
              <a:t> and sequential nature of mathematics dictate the foundational skills that are necessary for the learning of algebra. The most important foundational skill not presently developed appears to be proficiency with fractions (including decimals, percents, and negative fractions). </a:t>
            </a:r>
            <a:r>
              <a:rPr lang="en-US" sz="2400" b="1" smtClean="0">
                <a:solidFill>
                  <a:srgbClr val="00B050"/>
                </a:solidFill>
              </a:rPr>
              <a:t>The teaching of fractions must be acknowledged as critically important and improved before an increase in student achievement in algebra can be expected</a:t>
            </a:r>
            <a:r>
              <a:rPr lang="en-US" sz="2400" smtClean="0"/>
              <a:t>.</a:t>
            </a:r>
            <a:r>
              <a:rPr lang="en-US" altLang="en-US" sz="2400" smtClean="0"/>
              <a:t>”</a:t>
            </a:r>
            <a:endParaRPr lang="en-US" sz="2400" smtClean="0"/>
          </a:p>
          <a:p>
            <a:pPr eaLnBrk="1" hangingPunct="1">
              <a:lnSpc>
                <a:spcPct val="90000"/>
              </a:lnSpc>
              <a:buFont typeface="Wingdings" pitchFamily="2" charset="2"/>
              <a:buNone/>
            </a:pPr>
            <a:endParaRPr lang="en-US" sz="1800" smtClean="0"/>
          </a:p>
          <a:p>
            <a:pPr eaLnBrk="1" hangingPunct="1">
              <a:lnSpc>
                <a:spcPct val="90000"/>
              </a:lnSpc>
              <a:buFont typeface="Wingdings" pitchFamily="2" charset="2"/>
              <a:buNone/>
            </a:pPr>
            <a:r>
              <a:rPr lang="en-US" sz="1700" smtClean="0"/>
              <a:t>Final Report of the National Mathematics Advisory Panel (2008, p. 18)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3" cstate="print"/>
          <a:srcRect l="3317"/>
          <a:stretch>
            <a:fillRect/>
          </a:stretch>
        </p:blipFill>
        <p:spPr bwMode="auto">
          <a:xfrm>
            <a:off x="798513" y="2422525"/>
            <a:ext cx="8074025" cy="1423988"/>
          </a:xfrm>
          <a:prstGeom prst="rect">
            <a:avLst/>
          </a:prstGeom>
          <a:noFill/>
          <a:ln w="9525">
            <a:noFill/>
            <a:miter lim="800000"/>
            <a:headEnd/>
            <a:tailEnd/>
          </a:ln>
        </p:spPr>
      </p:pic>
      <p:sp>
        <p:nvSpPr>
          <p:cNvPr id="7" name="Title 1"/>
          <p:cNvSpPr txBox="1">
            <a:spLocks/>
          </p:cNvSpPr>
          <p:nvPr/>
        </p:nvSpPr>
        <p:spPr>
          <a:xfrm>
            <a:off x="609600" y="0"/>
            <a:ext cx="8229600" cy="1143000"/>
          </a:xfrm>
          <a:prstGeom prst="rect">
            <a:avLst/>
          </a:prstGeom>
        </p:spPr>
        <p:txBody>
          <a:bodyPr anchor="ctr"/>
          <a:lstStyle/>
          <a:p>
            <a:pPr algn="ctr" fontAlgn="auto">
              <a:spcAft>
                <a:spcPts val="0"/>
              </a:spcAft>
              <a:defRPr/>
            </a:pPr>
            <a:r>
              <a:rPr lang="en-US" sz="3200" b="1" dirty="0">
                <a:solidFill>
                  <a:srgbClr val="C00000"/>
                </a:solidFill>
                <a:latin typeface="+mj-lt"/>
                <a:ea typeface="+mj-ea"/>
                <a:cs typeface="+mj-cs"/>
              </a:rPr>
              <a:t>Coherence</a:t>
            </a:r>
            <a:r>
              <a:rPr lang="en-US" sz="3200" dirty="0">
                <a:latin typeface="+mj-lt"/>
                <a:ea typeface="+mj-ea"/>
                <a:cs typeface="+mj-cs"/>
              </a:rPr>
              <a:t>: </a:t>
            </a:r>
            <a:r>
              <a:rPr lang="en-US" sz="3200" dirty="0">
                <a:solidFill>
                  <a:srgbClr val="00B0F0"/>
                </a:solidFill>
                <a:latin typeface="+mj-lt"/>
                <a:ea typeface="+mj-ea"/>
                <a:cs typeface="+mj-cs"/>
              </a:rPr>
              <a:t>Link</a:t>
            </a:r>
            <a:r>
              <a:rPr lang="en-US" sz="3200" dirty="0">
                <a:latin typeface="+mj-lt"/>
                <a:ea typeface="+mj-ea"/>
                <a:cs typeface="+mj-cs"/>
              </a:rPr>
              <a:t> to major topics within grades</a:t>
            </a:r>
          </a:p>
        </p:txBody>
      </p:sp>
      <p:sp>
        <p:nvSpPr>
          <p:cNvPr id="9" name="Freeform 8"/>
          <p:cNvSpPr/>
          <p:nvPr/>
        </p:nvSpPr>
        <p:spPr>
          <a:xfrm>
            <a:off x="904875" y="2743200"/>
            <a:ext cx="7734300" cy="762000"/>
          </a:xfrm>
          <a:custGeom>
            <a:avLst/>
            <a:gdLst>
              <a:gd name="connsiteX0" fmla="*/ 3638550 w 7734300"/>
              <a:gd name="connsiteY0" fmla="*/ 0 h 762000"/>
              <a:gd name="connsiteX1" fmla="*/ 7734300 w 7734300"/>
              <a:gd name="connsiteY1" fmla="*/ 19050 h 762000"/>
              <a:gd name="connsiteX2" fmla="*/ 7734300 w 7734300"/>
              <a:gd name="connsiteY2" fmla="*/ 495300 h 762000"/>
              <a:gd name="connsiteX3" fmla="*/ 2114550 w 7734300"/>
              <a:gd name="connsiteY3" fmla="*/ 504825 h 762000"/>
              <a:gd name="connsiteX4" fmla="*/ 2114550 w 7734300"/>
              <a:gd name="connsiteY4" fmla="*/ 762000 h 762000"/>
              <a:gd name="connsiteX5" fmla="*/ 0 w 7734300"/>
              <a:gd name="connsiteY5" fmla="*/ 762000 h 762000"/>
              <a:gd name="connsiteX6" fmla="*/ 0 w 7734300"/>
              <a:gd name="connsiteY6" fmla="*/ 266700 h 762000"/>
              <a:gd name="connsiteX7" fmla="*/ 3638550 w 7734300"/>
              <a:gd name="connsiteY7" fmla="*/ 266700 h 762000"/>
              <a:gd name="connsiteX8" fmla="*/ 3638550 w 7734300"/>
              <a:gd name="connsiteY8" fmla="*/ 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34300" h="762000">
                <a:moveTo>
                  <a:pt x="3638550" y="0"/>
                </a:moveTo>
                <a:lnTo>
                  <a:pt x="7734300" y="19050"/>
                </a:lnTo>
                <a:lnTo>
                  <a:pt x="7734300" y="495300"/>
                </a:lnTo>
                <a:lnTo>
                  <a:pt x="2114550" y="504825"/>
                </a:lnTo>
                <a:lnTo>
                  <a:pt x="2114550" y="762000"/>
                </a:lnTo>
                <a:lnTo>
                  <a:pt x="0" y="762000"/>
                </a:lnTo>
                <a:lnTo>
                  <a:pt x="0" y="266700"/>
                </a:lnTo>
                <a:lnTo>
                  <a:pt x="3638550" y="266700"/>
                </a:lnTo>
                <a:lnTo>
                  <a:pt x="3638550" y="0"/>
                </a:lnTo>
                <a:close/>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3" name="TextBox 9"/>
          <p:cNvSpPr txBox="1">
            <a:spLocks noChangeArrowheads="1"/>
          </p:cNvSpPr>
          <p:nvPr/>
        </p:nvSpPr>
        <p:spPr bwMode="auto">
          <a:xfrm>
            <a:off x="1017588" y="1658938"/>
            <a:ext cx="4202112" cy="461962"/>
          </a:xfrm>
          <a:prstGeom prst="rect">
            <a:avLst/>
          </a:prstGeom>
          <a:noFill/>
          <a:ln w="9525">
            <a:noFill/>
            <a:miter lim="800000"/>
            <a:headEnd/>
            <a:tailEnd/>
          </a:ln>
        </p:spPr>
        <p:txBody>
          <a:bodyPr>
            <a:spAutoFit/>
          </a:bodyPr>
          <a:lstStyle/>
          <a:p>
            <a:r>
              <a:rPr lang="en-US" sz="2400" i="1"/>
              <a:t>Example: data representation</a:t>
            </a:r>
          </a:p>
        </p:txBody>
      </p:sp>
      <p:sp>
        <p:nvSpPr>
          <p:cNvPr id="22534" name="TextBox 10"/>
          <p:cNvSpPr txBox="1">
            <a:spLocks noChangeArrowheads="1"/>
          </p:cNvSpPr>
          <p:nvPr/>
        </p:nvSpPr>
        <p:spPr bwMode="auto">
          <a:xfrm>
            <a:off x="6624638" y="3932238"/>
            <a:ext cx="1998662" cy="400050"/>
          </a:xfrm>
          <a:prstGeom prst="rect">
            <a:avLst/>
          </a:prstGeom>
          <a:noFill/>
          <a:ln w="9525">
            <a:noFill/>
            <a:miter lim="800000"/>
            <a:headEnd/>
            <a:tailEnd/>
          </a:ln>
        </p:spPr>
        <p:txBody>
          <a:bodyPr>
            <a:spAutoFit/>
          </a:bodyPr>
          <a:lstStyle/>
          <a:p>
            <a:r>
              <a:rPr lang="en-US" sz="2000"/>
              <a:t>Standard 3.MD.3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12775" y="228600"/>
            <a:ext cx="8153400" cy="990600"/>
          </a:xfrm>
        </p:spPr>
        <p:txBody>
          <a:bodyPr/>
          <a:lstStyle/>
          <a:p>
            <a:pPr eaLnBrk="1" hangingPunct="1"/>
            <a:r>
              <a:rPr lang="en-US" sz="3200" b="1" smtClean="0">
                <a:solidFill>
                  <a:srgbClr val="C00000"/>
                </a:solidFill>
              </a:rPr>
              <a:t>Coherence</a:t>
            </a:r>
            <a:r>
              <a:rPr lang="en-US" sz="3200" smtClean="0"/>
              <a:t>: </a:t>
            </a:r>
            <a:r>
              <a:rPr lang="en-US" sz="3200" smtClean="0">
                <a:solidFill>
                  <a:srgbClr val="00B0F0"/>
                </a:solidFill>
              </a:rPr>
              <a:t>Link</a:t>
            </a:r>
            <a:r>
              <a:rPr lang="en-US" sz="3200" smtClean="0"/>
              <a:t> to major topics within grades</a:t>
            </a:r>
          </a:p>
        </p:txBody>
      </p:sp>
      <p:pic>
        <p:nvPicPr>
          <p:cNvPr id="23555" name="Picture 2"/>
          <p:cNvPicPr>
            <a:picLocks noChangeAspect="1" noChangeArrowheads="1"/>
          </p:cNvPicPr>
          <p:nvPr/>
        </p:nvPicPr>
        <p:blipFill>
          <a:blip r:embed="rId3" cstate="print"/>
          <a:srcRect/>
          <a:stretch>
            <a:fillRect/>
          </a:stretch>
        </p:blipFill>
        <p:spPr bwMode="auto">
          <a:xfrm>
            <a:off x="757238" y="2922588"/>
            <a:ext cx="7583487" cy="614362"/>
          </a:xfrm>
          <a:prstGeom prst="rect">
            <a:avLst/>
          </a:prstGeom>
          <a:noFill/>
          <a:ln w="9525">
            <a:noFill/>
            <a:miter lim="800000"/>
            <a:headEnd/>
            <a:tailEnd/>
          </a:ln>
        </p:spPr>
      </p:pic>
      <p:sp>
        <p:nvSpPr>
          <p:cNvPr id="23556" name="TextBox 26"/>
          <p:cNvSpPr txBox="1">
            <a:spLocks noChangeArrowheads="1"/>
          </p:cNvSpPr>
          <p:nvPr/>
        </p:nvSpPr>
        <p:spPr bwMode="auto">
          <a:xfrm>
            <a:off x="1017588" y="1658938"/>
            <a:ext cx="4878387" cy="461962"/>
          </a:xfrm>
          <a:prstGeom prst="rect">
            <a:avLst/>
          </a:prstGeom>
          <a:noFill/>
          <a:ln w="9525">
            <a:noFill/>
            <a:miter lim="800000"/>
            <a:headEnd/>
            <a:tailEnd/>
          </a:ln>
        </p:spPr>
        <p:txBody>
          <a:bodyPr>
            <a:spAutoFit/>
          </a:bodyPr>
          <a:lstStyle/>
          <a:p>
            <a:r>
              <a:rPr lang="en-US" sz="2400" i="1"/>
              <a:t>Example: Geometric measurement</a:t>
            </a:r>
          </a:p>
        </p:txBody>
      </p:sp>
      <p:sp>
        <p:nvSpPr>
          <p:cNvPr id="23557" name="TextBox 27"/>
          <p:cNvSpPr txBox="1">
            <a:spLocks noChangeArrowheads="1"/>
          </p:cNvSpPr>
          <p:nvPr/>
        </p:nvSpPr>
        <p:spPr bwMode="auto">
          <a:xfrm>
            <a:off x="6464300" y="3932238"/>
            <a:ext cx="2159000" cy="400050"/>
          </a:xfrm>
          <a:prstGeom prst="rect">
            <a:avLst/>
          </a:prstGeom>
          <a:noFill/>
          <a:ln w="9525">
            <a:noFill/>
            <a:miter lim="800000"/>
            <a:headEnd/>
            <a:tailEnd/>
          </a:ln>
        </p:spPr>
        <p:txBody>
          <a:bodyPr>
            <a:spAutoFit/>
          </a:bodyPr>
          <a:lstStyle/>
          <a:p>
            <a:r>
              <a:rPr lang="en-US" sz="2000"/>
              <a:t>3.MD, third cluster</a:t>
            </a:r>
          </a:p>
        </p:txBody>
      </p:sp>
      <p:cxnSp>
        <p:nvCxnSpPr>
          <p:cNvPr id="30" name="Straight Connector 29"/>
          <p:cNvCxnSpPr/>
          <p:nvPr/>
        </p:nvCxnSpPr>
        <p:spPr>
          <a:xfrm>
            <a:off x="6983413" y="3200400"/>
            <a:ext cx="108902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46138" y="3463925"/>
            <a:ext cx="4214812"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itle 1"/>
          <p:cNvSpPr>
            <a:spLocks noGrp="1"/>
          </p:cNvSpPr>
          <p:nvPr>
            <p:ph type="title"/>
          </p:nvPr>
        </p:nvSpPr>
        <p:spPr>
          <a:xfrm>
            <a:off x="228600" y="457200"/>
            <a:ext cx="9144000" cy="1219200"/>
          </a:xfrm>
        </p:spPr>
        <p:txBody>
          <a:bodyPr/>
          <a:lstStyle/>
          <a:p>
            <a:pPr eaLnBrk="1" hangingPunct="1"/>
            <a:r>
              <a:rPr lang="en-US" sz="3200" i="1" smtClean="0"/>
              <a:t>The Why: </a:t>
            </a:r>
            <a:r>
              <a:rPr lang="en-US" sz="3200" smtClean="0"/>
              <a:t>Shift Three </a:t>
            </a:r>
            <a:r>
              <a:rPr lang="en-US" sz="3600" smtClean="0"/>
              <a:t> </a:t>
            </a:r>
            <a:br>
              <a:rPr lang="en-US" sz="3600" smtClean="0"/>
            </a:br>
            <a:r>
              <a:rPr lang="en-US" sz="3200" b="1" smtClean="0">
                <a:solidFill>
                  <a:srgbClr val="C00000"/>
                </a:solidFill>
              </a:rPr>
              <a:t>Rigor</a:t>
            </a:r>
            <a:r>
              <a:rPr lang="en-US" sz="2800" smtClean="0">
                <a:solidFill>
                  <a:schemeClr val="accent1"/>
                </a:solidFill>
              </a:rPr>
              <a:t> </a:t>
            </a:r>
            <a:r>
              <a:rPr lang="en-US" sz="3600" smtClean="0">
                <a:solidFill>
                  <a:schemeClr val="accent1"/>
                </a:solidFill>
              </a:rPr>
              <a:t> </a:t>
            </a:r>
            <a:r>
              <a:rPr lang="en-US" sz="3200" smtClean="0"/>
              <a:t>In major topics, pursue conceptual understanding, procedural skill and fluency, and application</a:t>
            </a:r>
          </a:p>
        </p:txBody>
      </p:sp>
      <p:sp>
        <p:nvSpPr>
          <p:cNvPr id="24579" name="Content Placeholder 2"/>
          <p:cNvSpPr>
            <a:spLocks noGrp="1"/>
          </p:cNvSpPr>
          <p:nvPr>
            <p:ph sz="quarter" idx="1"/>
          </p:nvPr>
        </p:nvSpPr>
        <p:spPr>
          <a:xfrm>
            <a:off x="609600" y="2286000"/>
            <a:ext cx="8229600" cy="3840163"/>
          </a:xfrm>
        </p:spPr>
        <p:txBody>
          <a:bodyPr/>
          <a:lstStyle/>
          <a:p>
            <a:pPr eaLnBrk="1" hangingPunct="1"/>
            <a:r>
              <a:rPr lang="en-US" smtClean="0"/>
              <a:t>The CCSSM require a balance of:</a:t>
            </a:r>
          </a:p>
          <a:p>
            <a:pPr lvl="1" eaLnBrk="1" hangingPunct="1"/>
            <a:r>
              <a:rPr lang="en-US" smtClean="0"/>
              <a:t>Solid conceptual understanding</a:t>
            </a:r>
          </a:p>
          <a:p>
            <a:pPr lvl="1" eaLnBrk="1" hangingPunct="1"/>
            <a:r>
              <a:rPr lang="en-US" smtClean="0"/>
              <a:t>Procedural skill and fluency</a:t>
            </a:r>
          </a:p>
          <a:p>
            <a:pPr lvl="1" eaLnBrk="1" hangingPunct="1"/>
            <a:r>
              <a:rPr lang="en-US" smtClean="0"/>
              <a:t>Application of skills in problem solving situations</a:t>
            </a:r>
          </a:p>
          <a:p>
            <a:pPr lvl="1" eaLnBrk="1" hangingPunct="1"/>
            <a:endParaRPr lang="en-US" smtClean="0"/>
          </a:p>
          <a:p>
            <a:pPr eaLnBrk="1" hangingPunct="1"/>
            <a:r>
              <a:rPr lang="en-US" smtClean="0"/>
              <a:t>This requires equal intensity in time, activities, and resources in pursuit of all three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685800" y="1066800"/>
          <a:ext cx="7696200" cy="5143500"/>
        </p:xfrm>
        <a:graphic>
          <a:graphicData uri="http://schemas.openxmlformats.org/drawingml/2006/table">
            <a:tbl>
              <a:tblPr/>
              <a:tblGrid>
                <a:gridCol w="1693863"/>
                <a:gridCol w="6002337"/>
              </a:tblGrid>
              <a:tr h="720725">
                <a:tc>
                  <a:txBody>
                    <a:bodyPr/>
                    <a:lstStyle/>
                    <a:p>
                      <a:pPr marL="228600" marR="0" lvl="0" indent="-22860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000" b="1" i="0" u="none" strike="noStrike" cap="none" normalizeH="0" baseline="0" smtClean="0">
                          <a:ln>
                            <a:noFill/>
                          </a:ln>
                          <a:solidFill>
                            <a:srgbClr val="000000"/>
                          </a:solidFill>
                          <a:effectLst/>
                          <a:latin typeface="Calibri" pitchFamily="34" charset="0"/>
                          <a:ea typeface="Calibri" pitchFamily="34" charset="0"/>
                          <a:cs typeface="Arial" pitchFamily="34" charset="0"/>
                        </a:rPr>
                        <a:t>Grade</a:t>
                      </a:r>
                      <a:endParaRPr kumimoji="0" lang="en-US" sz="20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000" b="1" i="0" u="none" strike="noStrike" cap="none" normalizeH="0" baseline="0" smtClean="0">
                          <a:ln>
                            <a:noFill/>
                          </a:ln>
                          <a:solidFill>
                            <a:srgbClr val="000000"/>
                          </a:solidFill>
                          <a:effectLst/>
                          <a:latin typeface="Calibri" pitchFamily="34" charset="0"/>
                          <a:ea typeface="Calibri" pitchFamily="34" charset="0"/>
                          <a:cs typeface="Arial" pitchFamily="34" charset="0"/>
                        </a:rPr>
                        <a:t>Priorities in Support of Rich Instruction and Expectations of Fluency and Conceptual Understanding</a:t>
                      </a:r>
                      <a:endParaRPr kumimoji="0" lang="en-US" sz="20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86360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K–2</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CE5E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Addition and subtraction, measurement using whole number quantities</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CE5EE"/>
                    </a:solidFill>
                  </a:tcPr>
                </a:tc>
              </a:tr>
              <a:tr h="86360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3–5</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3F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Multiplication and division of whole numbers and fractions</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3F7"/>
                    </a:solidFill>
                  </a:tcPr>
                </a:tc>
              </a:tr>
              <a:tr h="86360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6</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CE5E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Ratios and proportional reasoning; early expressions and equations</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CE5EE"/>
                    </a:solidFill>
                  </a:tcPr>
                </a:tc>
              </a:tr>
              <a:tr h="735013">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7</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3F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Ratios and proportional reasoning; arithmetic of rational numbers</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3F7"/>
                    </a:solidFill>
                  </a:tcPr>
                </a:tc>
              </a:tr>
              <a:tr h="10572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8</a:t>
                      </a:r>
                      <a:endParaRPr kumimoji="0" lang="en-US" sz="2400" b="1" i="0" u="none" strike="noStrike" cap="none" normalizeH="0" baseline="0" smtClean="0">
                        <a:ln>
                          <a:noFill/>
                        </a:ln>
                        <a:solidFill>
                          <a:srgbClr val="000000"/>
                        </a:solidFill>
                        <a:effectLst/>
                        <a:latin typeface="Times New Roman" pitchFamily="18" charset="0"/>
                        <a:ea typeface="Calibri"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CE5E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endPar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r>
                        <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rPr>
                        <a:t>Linear algebra</a:t>
                      </a:r>
                    </a:p>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endParaRPr kumimoji="0" lang="en-US" sz="2400" b="1" i="0" u="none" strike="noStrike" cap="none" normalizeH="0" baseline="0" smtClean="0">
                        <a:ln>
                          <a:noFill/>
                        </a:ln>
                        <a:solidFill>
                          <a:srgbClr val="000000"/>
                        </a:solidFill>
                        <a:effectLst/>
                        <a:latin typeface="Calibri" pitchFamily="34" charset="0"/>
                        <a:ea typeface="Calibri" pitchFamily="34" charset="0"/>
                        <a:cs typeface="Arial"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CE5EE"/>
                    </a:solidFill>
                  </a:tcPr>
                </a:tc>
              </a:tr>
            </a:tbl>
          </a:graphicData>
        </a:graphic>
      </p:graphicFrame>
      <p:sp>
        <p:nvSpPr>
          <p:cNvPr id="25625" name="TextBox 4"/>
          <p:cNvSpPr txBox="1">
            <a:spLocks noChangeArrowheads="1"/>
          </p:cNvSpPr>
          <p:nvPr/>
        </p:nvSpPr>
        <p:spPr bwMode="auto">
          <a:xfrm>
            <a:off x="533400" y="228600"/>
            <a:ext cx="7696200" cy="708025"/>
          </a:xfrm>
          <a:prstGeom prst="rect">
            <a:avLst/>
          </a:prstGeom>
          <a:noFill/>
          <a:ln w="9525">
            <a:noFill/>
            <a:miter lim="800000"/>
            <a:headEnd/>
            <a:tailEnd/>
          </a:ln>
        </p:spPr>
        <p:txBody>
          <a:bodyPr>
            <a:spAutoFit/>
          </a:bodyPr>
          <a:lstStyle/>
          <a:p>
            <a:pPr algn="ctr"/>
            <a:r>
              <a:rPr lang="en-US" sz="4000"/>
              <a:t>Priorities in Mathematics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itle 1"/>
          <p:cNvSpPr>
            <a:spLocks noGrp="1"/>
          </p:cNvSpPr>
          <p:nvPr>
            <p:ph type="title"/>
          </p:nvPr>
        </p:nvSpPr>
        <p:spPr>
          <a:xfrm>
            <a:off x="612775" y="228600"/>
            <a:ext cx="8153400" cy="990600"/>
          </a:xfrm>
        </p:spPr>
        <p:txBody>
          <a:bodyPr/>
          <a:lstStyle/>
          <a:p>
            <a:pPr algn="ctr" eaLnBrk="1" hangingPunct="1"/>
            <a:r>
              <a:rPr lang="en-US" smtClean="0"/>
              <a:t>Required Fluencies in K-6</a:t>
            </a:r>
          </a:p>
        </p:txBody>
      </p:sp>
      <p:graphicFrame>
        <p:nvGraphicFramePr>
          <p:cNvPr id="4" name="Content Placeholder 3"/>
          <p:cNvGraphicFramePr>
            <a:graphicFrameLocks noGrp="1"/>
          </p:cNvGraphicFramePr>
          <p:nvPr>
            <p:ph idx="1"/>
          </p:nvPr>
        </p:nvGraphicFramePr>
        <p:xfrm>
          <a:off x="381000" y="1447800"/>
          <a:ext cx="8305800" cy="4694238"/>
        </p:xfrm>
        <a:graphic>
          <a:graphicData uri="http://schemas.openxmlformats.org/drawingml/2006/table">
            <a:tbl>
              <a:tblPr firstRow="1" bandRow="1">
                <a:tableStyleId>{85BE263C-DBD7-4A20-BB59-AAB30ACAA65A}</a:tableStyleId>
              </a:tblPr>
              <a:tblGrid>
                <a:gridCol w="1038225"/>
                <a:gridCol w="1226993"/>
                <a:gridCol w="6040582"/>
              </a:tblGrid>
              <a:tr h="450921">
                <a:tc>
                  <a:txBody>
                    <a:bodyPr/>
                    <a:lstStyle/>
                    <a:p>
                      <a:pPr marL="0" marR="0" indent="0" algn="ctr" rtl="0" eaLnBrk="1" latinLnBrk="0" hangingPunct="1">
                        <a:lnSpc>
                          <a:spcPct val="115000"/>
                        </a:lnSpc>
                        <a:spcBef>
                          <a:spcPts val="0"/>
                        </a:spcBef>
                        <a:spcAft>
                          <a:spcPts val="0"/>
                        </a:spcAft>
                        <a:tabLst>
                          <a:tab pos="228600" algn="l"/>
                          <a:tab pos="457200" algn="l"/>
                        </a:tabLst>
                      </a:pPr>
                      <a:r>
                        <a:rPr kumimoji="0" lang="en-US" sz="2000" b="1" kern="1200" dirty="0">
                          <a:solidFill>
                            <a:schemeClr val="tx1">
                              <a:lumMod val="75000"/>
                            </a:schemeClr>
                          </a:solidFill>
                          <a:latin typeface="Calibri"/>
                          <a:ea typeface="Calibri"/>
                          <a:cs typeface="Arial"/>
                        </a:rPr>
                        <a:t>Grade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rtl="0" eaLnBrk="1" latinLnBrk="0" hangingPunct="1">
                        <a:lnSpc>
                          <a:spcPct val="115000"/>
                        </a:lnSpc>
                        <a:spcBef>
                          <a:spcPts val="0"/>
                        </a:spcBef>
                        <a:spcAft>
                          <a:spcPts val="0"/>
                        </a:spcAft>
                        <a:tabLst>
                          <a:tab pos="228600" algn="l"/>
                          <a:tab pos="457200" algn="l"/>
                        </a:tabLst>
                      </a:pPr>
                      <a:r>
                        <a:rPr kumimoji="0" lang="en-US" sz="2000" b="1" kern="1200" dirty="0" smtClean="0">
                          <a:solidFill>
                            <a:schemeClr val="tx1">
                              <a:lumMod val="75000"/>
                            </a:schemeClr>
                          </a:solidFill>
                          <a:latin typeface="Calibri"/>
                          <a:ea typeface="Calibri"/>
                          <a:cs typeface="Arial"/>
                        </a:rPr>
                        <a:t>Standard</a:t>
                      </a:r>
                      <a:endParaRPr kumimoji="0" lang="en-US" sz="2000" b="1" kern="1200" dirty="0">
                        <a:solidFill>
                          <a:schemeClr val="tx1">
                            <a:lumMod val="75000"/>
                          </a:schemeClr>
                        </a:solidFill>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rtl="0" eaLnBrk="1" latinLnBrk="0" hangingPunct="1">
                        <a:lnSpc>
                          <a:spcPct val="115000"/>
                        </a:lnSpc>
                        <a:spcBef>
                          <a:spcPts val="0"/>
                        </a:spcBef>
                        <a:spcAft>
                          <a:spcPts val="0"/>
                        </a:spcAft>
                        <a:tabLst>
                          <a:tab pos="228600" algn="l"/>
                          <a:tab pos="457200" algn="l"/>
                        </a:tabLst>
                      </a:pPr>
                      <a:r>
                        <a:rPr kumimoji="0" lang="en-US" sz="2000" b="1" kern="1200" dirty="0">
                          <a:solidFill>
                            <a:schemeClr val="tx1">
                              <a:lumMod val="75000"/>
                            </a:schemeClr>
                          </a:solidFill>
                          <a:latin typeface="Calibri"/>
                          <a:ea typeface="Calibri"/>
                          <a:cs typeface="Arial"/>
                        </a:rPr>
                        <a:t>Required Fluency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450921">
                <a:tc>
                  <a:txBody>
                    <a:bodyPr/>
                    <a:lstStyle/>
                    <a:p>
                      <a:pPr marL="0" marR="0" indent="0" algn="ctr">
                        <a:lnSpc>
                          <a:spcPct val="115000"/>
                        </a:lnSpc>
                        <a:spcBef>
                          <a:spcPts val="200"/>
                        </a:spcBef>
                        <a:spcAft>
                          <a:spcPts val="200"/>
                        </a:spcAft>
                        <a:tabLst>
                          <a:tab pos="228600" algn="l"/>
                          <a:tab pos="457200" algn="l"/>
                        </a:tabLst>
                      </a:pPr>
                      <a:r>
                        <a:rPr lang="en-US" sz="1800" dirty="0"/>
                        <a:t>K</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K.OA.5</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Add/subtract within 5</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0921">
                <a:tc>
                  <a:txBody>
                    <a:bodyPr/>
                    <a:lstStyle/>
                    <a:p>
                      <a:pPr marL="0" marR="0" indent="0" algn="ctr">
                        <a:lnSpc>
                          <a:spcPct val="115000"/>
                        </a:lnSpc>
                        <a:spcBef>
                          <a:spcPts val="200"/>
                        </a:spcBef>
                        <a:spcAft>
                          <a:spcPts val="200"/>
                        </a:spcAft>
                        <a:tabLst>
                          <a:tab pos="228600" algn="l"/>
                          <a:tab pos="457200" algn="l"/>
                        </a:tabLst>
                      </a:pPr>
                      <a:r>
                        <a:rPr lang="en-US" sz="1800" dirty="0"/>
                        <a:t>1</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1.OA.6</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Add/subtract within 10</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1859">
                <a:tc>
                  <a:txBody>
                    <a:bodyPr/>
                    <a:lstStyle/>
                    <a:p>
                      <a:pPr marL="0" marR="0" indent="0" algn="ctr">
                        <a:lnSpc>
                          <a:spcPct val="115000"/>
                        </a:lnSpc>
                        <a:spcBef>
                          <a:spcPts val="200"/>
                        </a:spcBef>
                        <a:spcAft>
                          <a:spcPts val="200"/>
                        </a:spcAft>
                        <a:tabLst>
                          <a:tab pos="228600" algn="l"/>
                          <a:tab pos="457200" algn="l"/>
                        </a:tabLst>
                      </a:pPr>
                      <a:r>
                        <a:rPr lang="en-US" sz="1800" dirty="0"/>
                        <a:t>2</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2.OA.2</a:t>
                      </a:r>
                    </a:p>
                    <a:p>
                      <a:pPr marL="0" marR="0" indent="0" algn="ctr">
                        <a:lnSpc>
                          <a:spcPct val="115000"/>
                        </a:lnSpc>
                        <a:spcBef>
                          <a:spcPts val="200"/>
                        </a:spcBef>
                        <a:spcAft>
                          <a:spcPts val="200"/>
                        </a:spcAft>
                        <a:tabLst>
                          <a:tab pos="228600" algn="l"/>
                          <a:tab pos="457200" algn="l"/>
                        </a:tabLst>
                      </a:pPr>
                      <a:r>
                        <a:rPr lang="en-US" sz="1800" dirty="0" smtClean="0"/>
                        <a:t>2.NBT.5</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Add/subtract within </a:t>
                      </a:r>
                      <a:r>
                        <a:rPr lang="en-US" sz="1800" dirty="0" smtClean="0"/>
                        <a:t>20 (know single-digit sums from memory)</a:t>
                      </a:r>
                      <a:endParaRPr lang="en-US" sz="1800" dirty="0"/>
                    </a:p>
                    <a:p>
                      <a:pPr marL="0" marR="0" indent="0">
                        <a:lnSpc>
                          <a:spcPct val="115000"/>
                        </a:lnSpc>
                        <a:spcBef>
                          <a:spcPts val="200"/>
                        </a:spcBef>
                        <a:spcAft>
                          <a:spcPts val="200"/>
                        </a:spcAft>
                        <a:tabLst>
                          <a:tab pos="228600" algn="l"/>
                          <a:tab pos="457200" algn="l"/>
                        </a:tabLst>
                      </a:pPr>
                      <a:r>
                        <a:rPr lang="en-US" sz="1800" dirty="0"/>
                        <a:t>Add/subtract within </a:t>
                      </a:r>
                      <a:r>
                        <a:rPr lang="en-US" sz="1800" dirty="0" smtClean="0"/>
                        <a:t>100</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97073">
                <a:tc>
                  <a:txBody>
                    <a:bodyPr/>
                    <a:lstStyle/>
                    <a:p>
                      <a:pPr marL="0" marR="0" indent="0" algn="ctr">
                        <a:lnSpc>
                          <a:spcPct val="115000"/>
                        </a:lnSpc>
                        <a:spcBef>
                          <a:spcPts val="200"/>
                        </a:spcBef>
                        <a:spcAft>
                          <a:spcPts val="200"/>
                        </a:spcAft>
                        <a:tabLst>
                          <a:tab pos="228600" algn="l"/>
                          <a:tab pos="457200" algn="l"/>
                        </a:tabLst>
                      </a:pPr>
                      <a:r>
                        <a:rPr lang="en-US" sz="1800" dirty="0"/>
                        <a:t>3</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3.OA.7</a:t>
                      </a:r>
                    </a:p>
                    <a:p>
                      <a:pPr marL="0" marR="0" indent="0" algn="ctr">
                        <a:lnSpc>
                          <a:spcPct val="115000"/>
                        </a:lnSpc>
                        <a:spcBef>
                          <a:spcPts val="200"/>
                        </a:spcBef>
                        <a:spcAft>
                          <a:spcPts val="200"/>
                        </a:spcAft>
                        <a:tabLst>
                          <a:tab pos="228600" algn="l"/>
                          <a:tab pos="457200" algn="l"/>
                        </a:tabLst>
                      </a:pPr>
                      <a:r>
                        <a:rPr lang="en-US" sz="1800" dirty="0" smtClean="0"/>
                        <a:t>3.NBT.2</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Multiply/divide within </a:t>
                      </a:r>
                      <a:r>
                        <a:rPr lang="en-US" sz="1800" dirty="0" smtClean="0"/>
                        <a:t>100 (know single-digit products from memory)</a:t>
                      </a:r>
                      <a:endParaRPr lang="en-US" sz="1800" dirty="0"/>
                    </a:p>
                    <a:p>
                      <a:pPr marL="0" marR="0" indent="0">
                        <a:lnSpc>
                          <a:spcPct val="115000"/>
                        </a:lnSpc>
                        <a:spcBef>
                          <a:spcPts val="200"/>
                        </a:spcBef>
                        <a:spcAft>
                          <a:spcPts val="200"/>
                        </a:spcAft>
                        <a:tabLst>
                          <a:tab pos="228600" algn="l"/>
                          <a:tab pos="457200" algn="l"/>
                        </a:tabLst>
                      </a:pPr>
                      <a:r>
                        <a:rPr lang="en-US" sz="1800" dirty="0"/>
                        <a:t>Add/subtract within 1000</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0921">
                <a:tc>
                  <a:txBody>
                    <a:bodyPr/>
                    <a:lstStyle/>
                    <a:p>
                      <a:pPr marL="0" marR="0" indent="0" algn="ctr">
                        <a:lnSpc>
                          <a:spcPct val="115000"/>
                        </a:lnSpc>
                        <a:spcBef>
                          <a:spcPts val="200"/>
                        </a:spcBef>
                        <a:spcAft>
                          <a:spcPts val="200"/>
                        </a:spcAft>
                        <a:tabLst>
                          <a:tab pos="228600" algn="l"/>
                          <a:tab pos="457200" algn="l"/>
                        </a:tabLst>
                      </a:pPr>
                      <a:r>
                        <a:rPr lang="en-US" sz="1800" dirty="0"/>
                        <a:t>4</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4.NBT.4</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Add/subtract within 1,000,000</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0921">
                <a:tc>
                  <a:txBody>
                    <a:bodyPr/>
                    <a:lstStyle/>
                    <a:p>
                      <a:pPr marL="0" marR="0" indent="0" algn="ctr">
                        <a:lnSpc>
                          <a:spcPct val="115000"/>
                        </a:lnSpc>
                        <a:spcBef>
                          <a:spcPts val="200"/>
                        </a:spcBef>
                        <a:spcAft>
                          <a:spcPts val="200"/>
                        </a:spcAft>
                        <a:tabLst>
                          <a:tab pos="228600" algn="l"/>
                          <a:tab pos="457200" algn="l"/>
                        </a:tabLst>
                      </a:pPr>
                      <a:r>
                        <a:rPr lang="en-US" sz="1800" dirty="0"/>
                        <a:t>5</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5.NBT.5</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Multi-digit multiplication</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701">
                <a:tc>
                  <a:txBody>
                    <a:bodyPr/>
                    <a:lstStyle/>
                    <a:p>
                      <a:pPr marL="0" marR="0" indent="0" algn="ctr">
                        <a:lnSpc>
                          <a:spcPct val="115000"/>
                        </a:lnSpc>
                        <a:spcBef>
                          <a:spcPts val="200"/>
                        </a:spcBef>
                        <a:spcAft>
                          <a:spcPts val="200"/>
                        </a:spcAft>
                        <a:tabLst>
                          <a:tab pos="228600" algn="l"/>
                          <a:tab pos="457200" algn="l"/>
                        </a:tabLst>
                      </a:pPr>
                      <a:r>
                        <a:rPr lang="en-US" sz="1800" dirty="0"/>
                        <a:t>6</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a:lnSpc>
                          <a:spcPct val="115000"/>
                        </a:lnSpc>
                        <a:spcBef>
                          <a:spcPts val="200"/>
                        </a:spcBef>
                        <a:spcAft>
                          <a:spcPts val="200"/>
                        </a:spcAft>
                        <a:tabLst>
                          <a:tab pos="228600" algn="l"/>
                          <a:tab pos="457200" algn="l"/>
                        </a:tabLst>
                      </a:pPr>
                      <a:r>
                        <a:rPr lang="en-US" sz="1800" dirty="0" smtClean="0"/>
                        <a:t>6.NS.2,3</a:t>
                      </a:r>
                      <a:endParaRPr lang="en-US" sz="1800" dirty="0">
                        <a:latin typeface="+mj-lt"/>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nSpc>
                          <a:spcPct val="115000"/>
                        </a:lnSpc>
                        <a:spcBef>
                          <a:spcPts val="200"/>
                        </a:spcBef>
                        <a:spcAft>
                          <a:spcPts val="200"/>
                        </a:spcAft>
                        <a:tabLst>
                          <a:tab pos="228600" algn="l"/>
                          <a:tab pos="457200" algn="l"/>
                        </a:tabLst>
                      </a:pPr>
                      <a:r>
                        <a:rPr lang="en-US" sz="1800" dirty="0"/>
                        <a:t>Multi-digit division</a:t>
                      </a:r>
                    </a:p>
                    <a:p>
                      <a:pPr marL="0" marR="0" indent="0">
                        <a:lnSpc>
                          <a:spcPct val="115000"/>
                        </a:lnSpc>
                        <a:spcBef>
                          <a:spcPts val="200"/>
                        </a:spcBef>
                        <a:spcAft>
                          <a:spcPts val="200"/>
                        </a:spcAft>
                        <a:tabLst>
                          <a:tab pos="228600" algn="l"/>
                          <a:tab pos="457200" algn="l"/>
                        </a:tabLst>
                      </a:pPr>
                      <a:r>
                        <a:rPr lang="en-US" sz="1800" dirty="0"/>
                        <a:t>Multi-digit decimal operations</a:t>
                      </a:r>
                      <a:endParaRPr lang="en-US" sz="1800" dirty="0">
                        <a:latin typeface="Times New Roman"/>
                        <a:ea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
          <p:cNvSpPr>
            <a:spLocks noGrp="1"/>
          </p:cNvSpPr>
          <p:nvPr>
            <p:ph type="title"/>
          </p:nvPr>
        </p:nvSpPr>
        <p:spPr>
          <a:xfrm>
            <a:off x="612775" y="228600"/>
            <a:ext cx="8153400" cy="990600"/>
          </a:xfrm>
        </p:spPr>
        <p:txBody>
          <a:bodyPr/>
          <a:lstStyle/>
          <a:p>
            <a:pPr eaLnBrk="1" hangingPunct="1"/>
            <a:r>
              <a:rPr lang="en-US" smtClean="0"/>
              <a:t>Implementation</a:t>
            </a:r>
          </a:p>
        </p:txBody>
      </p:sp>
      <p:sp>
        <p:nvSpPr>
          <p:cNvPr id="2" name="Content Placeholder 1"/>
          <p:cNvSpPr>
            <a:spLocks noGrp="1"/>
          </p:cNvSpPr>
          <p:nvPr>
            <p:ph sz="quarter" idx="1"/>
          </p:nvPr>
        </p:nvSpPr>
        <p:spPr>
          <a:xfrm>
            <a:off x="612775" y="1600200"/>
            <a:ext cx="8153400" cy="4800600"/>
          </a:xfrm>
        </p:spPr>
        <p:txBody>
          <a:bodyPr>
            <a:normAutofit/>
          </a:bodyPr>
          <a:lstStyle/>
          <a:p>
            <a:pPr marL="320040" indent="-320040" eaLnBrk="1" fontAlgn="auto" hangingPunct="1">
              <a:spcAft>
                <a:spcPts val="0"/>
              </a:spcAft>
              <a:buFont typeface="Wingdings"/>
              <a:buChar char=""/>
              <a:defRPr/>
            </a:pPr>
            <a:r>
              <a:rPr lang="en-US" dirty="0" smtClean="0">
                <a:ea typeface="+mn-ea"/>
              </a:rPr>
              <a:t>The CCSS uses an eraser and pen and provides time and space to focus on doing fewer things better</a:t>
            </a:r>
          </a:p>
          <a:p>
            <a:pPr marL="320040" indent="-320040" eaLnBrk="1" fontAlgn="auto" hangingPunct="1">
              <a:spcAft>
                <a:spcPts val="0"/>
              </a:spcAft>
              <a:buFont typeface="Wingdings"/>
              <a:buChar char=""/>
              <a:defRPr/>
            </a:pPr>
            <a:r>
              <a:rPr lang="en-US" dirty="0" smtClean="0">
                <a:ea typeface="+mn-ea"/>
              </a:rPr>
              <a:t>Implementation of the CCSS must be integrated into other efforts of educational improvement, not one more thing</a:t>
            </a:r>
          </a:p>
          <a:p>
            <a:pPr marL="320040" indent="-320040" eaLnBrk="1" fontAlgn="auto" hangingPunct="1">
              <a:spcAft>
                <a:spcPts val="0"/>
              </a:spcAft>
              <a:buFont typeface="Wingdings"/>
              <a:buChar char=""/>
              <a:defRPr/>
            </a:pPr>
            <a:r>
              <a:rPr lang="en-US" dirty="0" smtClean="0">
                <a:ea typeface="+mn-ea"/>
              </a:rPr>
              <a:t>Commit to a small number of metrics that address </a:t>
            </a:r>
          </a:p>
          <a:p>
            <a:pPr marL="640080" lvl="1" indent="-274320" eaLnBrk="1" fontAlgn="auto" hangingPunct="1">
              <a:spcAft>
                <a:spcPts val="0"/>
              </a:spcAft>
              <a:buFont typeface="Wingdings 2"/>
              <a:buChar char=""/>
              <a:defRPr/>
            </a:pPr>
            <a:r>
              <a:rPr lang="en-US" dirty="0" smtClean="0">
                <a:ea typeface="+mn-ea"/>
              </a:rPr>
              <a:t>Teacher Practice and Knowledge</a:t>
            </a:r>
          </a:p>
          <a:p>
            <a:pPr marL="640080" lvl="1" indent="-274320" eaLnBrk="1" fontAlgn="auto" hangingPunct="1">
              <a:spcAft>
                <a:spcPts val="0"/>
              </a:spcAft>
              <a:buFont typeface="Wingdings 2"/>
              <a:buChar char=""/>
              <a:defRPr/>
            </a:pPr>
            <a:r>
              <a:rPr lang="en-US" dirty="0" smtClean="0">
                <a:ea typeface="+mn-ea"/>
              </a:rPr>
              <a:t>Instructional Materials and Resources</a:t>
            </a:r>
          </a:p>
          <a:p>
            <a:pPr marL="640080" lvl="1" indent="-274320" eaLnBrk="1" fontAlgn="auto" hangingPunct="1">
              <a:spcAft>
                <a:spcPts val="0"/>
              </a:spcAft>
              <a:buFont typeface="Wingdings 2"/>
              <a:buChar char=""/>
              <a:defRPr/>
            </a:pPr>
            <a:r>
              <a:rPr lang="en-US" dirty="0" smtClean="0">
                <a:ea typeface="+mn-ea"/>
              </a:rPr>
              <a:t>Student Work</a:t>
            </a:r>
          </a:p>
          <a:p>
            <a:pPr marL="109728" indent="0" eaLnBrk="1" fontAlgn="auto" hangingPunct="1">
              <a:spcAft>
                <a:spcPts val="0"/>
              </a:spcAft>
              <a:buFont typeface="Wingdings"/>
              <a:buNone/>
              <a:defRPr/>
            </a:pPr>
            <a:endParaRPr lang="en-US" dirty="0" smtClean="0">
              <a:ea typeface="+mn-ea"/>
            </a:endParaRPr>
          </a:p>
          <a:p>
            <a:pPr marL="320040" indent="-320040" eaLnBrk="1" fontAlgn="auto" hangingPunct="1">
              <a:spcAft>
                <a:spcPts val="0"/>
              </a:spcAft>
              <a:buFont typeface="Wingdings"/>
              <a:buChar char=""/>
              <a:defRPr/>
            </a:pPr>
            <a:endParaRPr lang="en-US" dirty="0" smtClean="0">
              <a:ea typeface="+mn-ea"/>
            </a:endParaRPr>
          </a:p>
          <a:p>
            <a:pPr marL="320040" indent="-320040" eaLnBrk="1" fontAlgn="auto" hangingPunct="1">
              <a:spcAft>
                <a:spcPts val="0"/>
              </a:spcAft>
              <a:buFont typeface="Wingdings"/>
              <a:buChar char=""/>
              <a:defRPr/>
            </a:pPr>
            <a:endParaRPr lang="en-US" dirty="0">
              <a:ea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228600"/>
            <a:ext cx="8229600" cy="1066800"/>
          </a:xfrm>
        </p:spPr>
        <p:txBody>
          <a:bodyPr/>
          <a:lstStyle/>
          <a:p>
            <a:pPr eaLnBrk="1" hangingPunct="1"/>
            <a:r>
              <a:rPr lang="en-US" smtClean="0"/>
              <a:t>Rationale for the CCSS</a:t>
            </a:r>
          </a:p>
        </p:txBody>
      </p:sp>
      <p:sp>
        <p:nvSpPr>
          <p:cNvPr id="3" name="Content Placeholder 2"/>
          <p:cNvSpPr>
            <a:spLocks noGrp="1"/>
          </p:cNvSpPr>
          <p:nvPr>
            <p:ph sz="quarter" idx="1"/>
          </p:nvPr>
        </p:nvSpPr>
        <p:spPr>
          <a:xfrm>
            <a:off x="381000" y="1828800"/>
            <a:ext cx="8229600" cy="4324350"/>
          </a:xfrm>
        </p:spPr>
        <p:txBody>
          <a:bodyPr>
            <a:normAutofit fontScale="92500" lnSpcReduction="10000"/>
          </a:bodyPr>
          <a:lstStyle/>
          <a:p>
            <a:pPr marL="320040" indent="-320040" eaLnBrk="1" fontAlgn="auto" hangingPunct="1">
              <a:spcAft>
                <a:spcPts val="0"/>
              </a:spcAft>
              <a:buFont typeface="Wingdings"/>
              <a:buChar char=""/>
              <a:defRPr/>
            </a:pPr>
            <a:r>
              <a:rPr lang="en-US" dirty="0" smtClean="0">
                <a:ea typeface="+mn-ea"/>
              </a:rPr>
              <a:t>Declining US competitiveness with other developed countries</a:t>
            </a:r>
          </a:p>
          <a:p>
            <a:pPr marL="109728" indent="0" eaLnBrk="1" fontAlgn="auto" hangingPunct="1">
              <a:spcAft>
                <a:spcPts val="0"/>
              </a:spcAft>
              <a:buFont typeface="Wingdings"/>
              <a:buNone/>
              <a:defRPr/>
            </a:pPr>
            <a:endParaRPr lang="en-US" dirty="0" smtClean="0">
              <a:ea typeface="+mn-ea"/>
            </a:endParaRPr>
          </a:p>
          <a:p>
            <a:pPr marL="320040" indent="-320040" eaLnBrk="1" fontAlgn="auto" hangingPunct="1">
              <a:spcAft>
                <a:spcPts val="0"/>
              </a:spcAft>
              <a:buFont typeface="Wingdings"/>
              <a:buChar char=""/>
              <a:defRPr/>
            </a:pPr>
            <a:r>
              <a:rPr lang="en-US" dirty="0" smtClean="0">
                <a:ea typeface="+mn-ea"/>
              </a:rPr>
              <a:t>High rates of college remediation </a:t>
            </a:r>
            <a:br>
              <a:rPr lang="en-US" dirty="0" smtClean="0">
                <a:ea typeface="+mn-ea"/>
              </a:rPr>
            </a:br>
            <a:endParaRPr lang="en-US" dirty="0" smtClean="0">
              <a:ea typeface="+mn-ea"/>
            </a:endParaRPr>
          </a:p>
          <a:p>
            <a:pPr marL="320040" indent="-320040" eaLnBrk="1" fontAlgn="auto" hangingPunct="1">
              <a:spcAft>
                <a:spcPts val="0"/>
              </a:spcAft>
              <a:buFont typeface="Wingdings"/>
              <a:buChar char=""/>
              <a:defRPr/>
            </a:pPr>
            <a:r>
              <a:rPr lang="en-US" dirty="0" smtClean="0">
                <a:ea typeface="+mn-ea"/>
              </a:rPr>
              <a:t>NAEP performance that is largely flat over the past 40 years in 8</a:t>
            </a:r>
            <a:r>
              <a:rPr lang="en-US" baseline="30000" dirty="0" smtClean="0">
                <a:ea typeface="+mn-ea"/>
              </a:rPr>
              <a:t>th</a:t>
            </a:r>
            <a:r>
              <a:rPr lang="en-US" dirty="0" smtClean="0">
                <a:ea typeface="+mn-ea"/>
              </a:rPr>
              <a:t> grade</a:t>
            </a:r>
          </a:p>
          <a:p>
            <a:pPr marL="640080" lvl="1" indent="-274320" eaLnBrk="1" fontAlgn="auto" hangingPunct="1">
              <a:spcAft>
                <a:spcPts val="0"/>
              </a:spcAft>
              <a:buFont typeface="Wingdings 2"/>
              <a:buChar char=""/>
              <a:defRPr/>
            </a:pPr>
            <a:r>
              <a:rPr lang="en-US" dirty="0" smtClean="0">
                <a:ea typeface="+mn-ea"/>
              </a:rPr>
              <a:t>Slight improvement at the 4</a:t>
            </a:r>
            <a:r>
              <a:rPr lang="en-US" baseline="30000" dirty="0" smtClean="0">
                <a:ea typeface="+mn-ea"/>
              </a:rPr>
              <a:t>th</a:t>
            </a:r>
            <a:r>
              <a:rPr lang="en-US" dirty="0" smtClean="0">
                <a:ea typeface="+mn-ea"/>
              </a:rPr>
              <a:t> grade level</a:t>
            </a:r>
          </a:p>
          <a:p>
            <a:pPr marL="640080" lvl="1" indent="-274320" eaLnBrk="1" fontAlgn="auto" hangingPunct="1">
              <a:spcAft>
                <a:spcPts val="0"/>
              </a:spcAft>
              <a:buFont typeface="Wingdings 2"/>
              <a:buChar char=""/>
              <a:defRPr/>
            </a:pPr>
            <a:r>
              <a:rPr lang="en-US" dirty="0" smtClean="0">
                <a:ea typeface="+mn-ea"/>
              </a:rPr>
              <a:t>Slight decline at the high school level</a:t>
            </a:r>
            <a:br>
              <a:rPr lang="en-US" dirty="0" smtClean="0">
                <a:ea typeface="+mn-ea"/>
              </a:rPr>
            </a:br>
            <a:endParaRPr lang="en-US" dirty="0" smtClean="0">
              <a:ea typeface="+mn-ea"/>
            </a:endParaRPr>
          </a:p>
          <a:p>
            <a:pPr marL="320040" indent="-320040" eaLnBrk="1" fontAlgn="auto" hangingPunct="1">
              <a:spcAft>
                <a:spcPts val="0"/>
              </a:spcAft>
              <a:buFont typeface="Wingdings"/>
              <a:buChar char=""/>
              <a:defRPr/>
            </a:pPr>
            <a:endParaRPr lang="en-US" dirty="0" smtClean="0">
              <a:ea typeface="+mn-ea"/>
            </a:endParaRPr>
          </a:p>
          <a:p>
            <a:pPr marL="320040" indent="-320040" eaLnBrk="1" fontAlgn="auto" hangingPunct="1">
              <a:spcAft>
                <a:spcPts val="0"/>
              </a:spcAft>
              <a:buFont typeface="Wingdings"/>
              <a:buChar char=""/>
              <a:defRPr/>
            </a:pPr>
            <a:endParaRPr lang="en-US" dirty="0">
              <a:ea typeface="+mn-ea"/>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49250" y="1828800"/>
            <a:ext cx="7880350" cy="2590800"/>
          </a:xfrm>
        </p:spPr>
        <p:txBody>
          <a:bodyPr>
            <a:normAutofit fontScale="62500" lnSpcReduction="20000"/>
          </a:bodyPr>
          <a:lstStyle/>
          <a:p>
            <a:pPr marL="320040" indent="-320040" eaLnBrk="1" fontAlgn="auto" hangingPunct="1">
              <a:spcAft>
                <a:spcPts val="0"/>
              </a:spcAft>
              <a:buFont typeface="Wingdings"/>
              <a:buChar char=""/>
              <a:defRPr/>
            </a:pPr>
            <a:r>
              <a:rPr lang="en-US" sz="4400" dirty="0" smtClean="0">
                <a:solidFill>
                  <a:schemeClr val="accent4">
                    <a:lumMod val="75000"/>
                  </a:schemeClr>
                </a:solidFill>
                <a:ea typeface="+mn-ea"/>
                <a:hlinkClick r:id="rId2"/>
              </a:rPr>
              <a:t>www.achievethecore.org</a:t>
            </a:r>
            <a:endParaRPr lang="en-US" sz="4400" dirty="0" smtClean="0">
              <a:solidFill>
                <a:schemeClr val="accent4">
                  <a:lumMod val="75000"/>
                </a:schemeClr>
              </a:solidFill>
              <a:ea typeface="+mn-ea"/>
            </a:endParaRPr>
          </a:p>
          <a:p>
            <a:pPr marL="109728" indent="0" eaLnBrk="1" fontAlgn="auto" hangingPunct="1">
              <a:spcAft>
                <a:spcPts val="0"/>
              </a:spcAft>
              <a:buFont typeface="Wingdings"/>
              <a:buNone/>
              <a:defRPr/>
            </a:pPr>
            <a:endParaRPr lang="en-US" sz="4400" dirty="0" smtClean="0">
              <a:solidFill>
                <a:schemeClr val="accent4">
                  <a:lumMod val="75000"/>
                </a:schemeClr>
              </a:solidFill>
              <a:ea typeface="+mn-ea"/>
            </a:endParaRPr>
          </a:p>
          <a:p>
            <a:pPr marL="320040" indent="-320040" eaLnBrk="1" fontAlgn="auto" hangingPunct="1">
              <a:spcAft>
                <a:spcPts val="0"/>
              </a:spcAft>
              <a:buFont typeface="Wingdings"/>
              <a:buChar char=""/>
              <a:defRPr/>
            </a:pPr>
            <a:r>
              <a:rPr lang="en-US" sz="4400" dirty="0" smtClean="0">
                <a:solidFill>
                  <a:schemeClr val="accent4">
                    <a:lumMod val="75000"/>
                  </a:schemeClr>
                </a:solidFill>
                <a:ea typeface="+mn-ea"/>
                <a:hlinkClick r:id="rId3"/>
              </a:rPr>
              <a:t>www.pta.org/4446.htm</a:t>
            </a:r>
            <a:endParaRPr lang="en-US" sz="4400" dirty="0" smtClean="0">
              <a:solidFill>
                <a:schemeClr val="accent4">
                  <a:lumMod val="75000"/>
                </a:schemeClr>
              </a:solidFill>
              <a:ea typeface="+mn-ea"/>
            </a:endParaRPr>
          </a:p>
          <a:p>
            <a:pPr marL="109728" indent="0" eaLnBrk="1" fontAlgn="auto" hangingPunct="1">
              <a:spcAft>
                <a:spcPts val="0"/>
              </a:spcAft>
              <a:buFont typeface="Wingdings"/>
              <a:buNone/>
              <a:defRPr/>
            </a:pPr>
            <a:endParaRPr lang="en-US" sz="4400" dirty="0" smtClean="0">
              <a:solidFill>
                <a:schemeClr val="accent4">
                  <a:lumMod val="75000"/>
                </a:schemeClr>
              </a:solidFill>
              <a:ea typeface="+mn-ea"/>
            </a:endParaRPr>
          </a:p>
          <a:p>
            <a:pPr marL="320040" indent="-320040" eaLnBrk="1" fontAlgn="auto" hangingPunct="1">
              <a:spcAft>
                <a:spcPts val="0"/>
              </a:spcAft>
              <a:buFont typeface="Wingdings"/>
              <a:buChar char=""/>
              <a:defRPr/>
            </a:pPr>
            <a:r>
              <a:rPr lang="en-US" sz="4400" dirty="0" smtClean="0">
                <a:solidFill>
                  <a:schemeClr val="accent4">
                    <a:lumMod val="75000"/>
                  </a:schemeClr>
                </a:solidFill>
                <a:ea typeface="+mn-ea"/>
                <a:hlinkClick r:id="rId4"/>
              </a:rPr>
              <a:t>http://parcconline.org/parcc-content-frameworks</a:t>
            </a:r>
            <a:endParaRPr lang="en-US" sz="4400" dirty="0" smtClean="0">
              <a:solidFill>
                <a:schemeClr val="accent4">
                  <a:lumMod val="75000"/>
                </a:schemeClr>
              </a:solidFill>
              <a:ea typeface="+mn-ea"/>
            </a:endParaRPr>
          </a:p>
          <a:p>
            <a:pPr marL="320040" indent="-320040" eaLnBrk="1" fontAlgn="auto" hangingPunct="1">
              <a:spcAft>
                <a:spcPts val="0"/>
              </a:spcAft>
              <a:buFont typeface="Wingdings"/>
              <a:buChar char=""/>
              <a:defRPr/>
            </a:pPr>
            <a:endParaRPr lang="en-US" dirty="0" smtClean="0">
              <a:ea typeface="+mn-ea"/>
            </a:endParaRPr>
          </a:p>
          <a:p>
            <a:pPr marL="320040" indent="-320040" eaLnBrk="1" fontAlgn="auto" hangingPunct="1">
              <a:spcAft>
                <a:spcPts val="0"/>
              </a:spcAft>
              <a:buFont typeface="Wingdings"/>
              <a:buChar char=""/>
              <a:defRPr/>
            </a:pPr>
            <a:endParaRPr lang="en-US" dirty="0" smtClean="0">
              <a:ea typeface="+mn-ea"/>
            </a:endParaRPr>
          </a:p>
          <a:p>
            <a:pPr marL="320040" indent="-320040" eaLnBrk="1" fontAlgn="auto" hangingPunct="1">
              <a:spcAft>
                <a:spcPts val="0"/>
              </a:spcAft>
              <a:buFont typeface="Wingdings"/>
              <a:buChar char=""/>
              <a:defRPr/>
            </a:pPr>
            <a:endParaRPr lang="en-US" dirty="0">
              <a:ea typeface="+mn-ea"/>
            </a:endParaRPr>
          </a:p>
        </p:txBody>
      </p:sp>
      <p:sp>
        <p:nvSpPr>
          <p:cNvPr id="4" name="Title 1"/>
          <p:cNvSpPr txBox="1">
            <a:spLocks/>
          </p:cNvSpPr>
          <p:nvPr/>
        </p:nvSpPr>
        <p:spPr>
          <a:xfrm>
            <a:off x="533400" y="152400"/>
            <a:ext cx="7497763" cy="1143000"/>
          </a:xfrm>
          <a:prstGeom prst="rect">
            <a:avLst/>
          </a:prstGeom>
        </p:spPr>
        <p:txBody>
          <a:bodyPr anchor="ctr">
            <a:normAutofit/>
          </a:bodyPr>
          <a:lstStyle/>
          <a:p>
            <a:pPr fontAlgn="auto">
              <a:spcAft>
                <a:spcPts val="0"/>
              </a:spcAft>
              <a:defRPr/>
            </a:pPr>
            <a:r>
              <a:rPr lang="en-US" sz="4300" dirty="0">
                <a:solidFill>
                  <a:schemeClr val="accent1">
                    <a:lumMod val="75000"/>
                  </a:schemeClr>
                </a:solidFill>
                <a:latin typeface="+mj-lt"/>
                <a:ea typeface="+mj-ea"/>
                <a:cs typeface="+mj-cs"/>
              </a:rPr>
              <a:t>Resources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09600" y="152400"/>
            <a:ext cx="8229600" cy="1066800"/>
          </a:xfrm>
        </p:spPr>
        <p:txBody>
          <a:bodyPr/>
          <a:lstStyle/>
          <a:p>
            <a:pPr eaLnBrk="1" hangingPunct="1"/>
            <a:r>
              <a:rPr lang="en-US" smtClean="0"/>
              <a:t>Principles of the CCSS</a:t>
            </a:r>
          </a:p>
        </p:txBody>
      </p:sp>
      <p:sp>
        <p:nvSpPr>
          <p:cNvPr id="11267" name="Content Placeholder 2"/>
          <p:cNvSpPr>
            <a:spLocks noGrp="1"/>
          </p:cNvSpPr>
          <p:nvPr>
            <p:ph sz="quarter" idx="1"/>
          </p:nvPr>
        </p:nvSpPr>
        <p:spPr>
          <a:xfrm>
            <a:off x="533400" y="1676400"/>
            <a:ext cx="8229600" cy="4324350"/>
          </a:xfrm>
        </p:spPr>
        <p:txBody>
          <a:bodyPr/>
          <a:lstStyle/>
          <a:p>
            <a:pPr eaLnBrk="1" hangingPunct="1"/>
            <a:r>
              <a:rPr lang="en-US" smtClean="0"/>
              <a:t>Aligned to requirements for college and career readiness</a:t>
            </a:r>
            <a:br>
              <a:rPr lang="en-US" smtClean="0"/>
            </a:br>
            <a:endParaRPr lang="en-US" smtClean="0"/>
          </a:p>
          <a:p>
            <a:pPr eaLnBrk="1" hangingPunct="1"/>
            <a:r>
              <a:rPr lang="en-US" smtClean="0"/>
              <a:t>Based on evidence</a:t>
            </a:r>
            <a:br>
              <a:rPr lang="en-US" smtClean="0"/>
            </a:br>
            <a:endParaRPr lang="en-US" smtClean="0"/>
          </a:p>
          <a:p>
            <a:pPr eaLnBrk="1" hangingPunct="1"/>
            <a:r>
              <a:rPr lang="en-US" smtClean="0"/>
              <a:t>Honest about time</a:t>
            </a:r>
          </a:p>
          <a:p>
            <a:pPr eaLnBrk="1" hangingPunct="1"/>
            <a:endParaRPr lang="en-US" smtClean="0"/>
          </a:p>
          <a:p>
            <a:pPr eaLnBrk="1" hangingPunct="1"/>
            <a:endParaRPr lang="en-US"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914400"/>
          </a:xfrm>
        </p:spPr>
        <p:txBody>
          <a:bodyPr>
            <a:normAutofit fontScale="90000"/>
          </a:bodyPr>
          <a:lstStyle/>
          <a:p>
            <a:pPr algn="ctr" eaLnBrk="1" fontAlgn="auto" hangingPunct="1">
              <a:spcAft>
                <a:spcPts val="0"/>
              </a:spcAft>
              <a:defRPr/>
            </a:pPr>
            <a:r>
              <a:rPr lang="en-US" dirty="0" smtClean="0">
                <a:ea typeface="+mj-ea"/>
              </a:rPr>
              <a:t>ELA/Literacy:  3 shifts</a:t>
            </a:r>
            <a:br>
              <a:rPr lang="en-US" dirty="0" smtClean="0">
                <a:ea typeface="+mj-ea"/>
              </a:rPr>
            </a:br>
            <a:r>
              <a:rPr lang="en-US" i="1" dirty="0" smtClean="0">
                <a:ea typeface="+mj-ea"/>
              </a:rPr>
              <a:t>The What</a:t>
            </a:r>
            <a:endParaRPr lang="en-US" dirty="0">
              <a:ea typeface="+mj-ea"/>
            </a:endParaRPr>
          </a:p>
        </p:txBody>
      </p:sp>
      <p:sp>
        <p:nvSpPr>
          <p:cNvPr id="12291" name="Content Placeholder 2"/>
          <p:cNvSpPr>
            <a:spLocks noGrp="1"/>
          </p:cNvSpPr>
          <p:nvPr>
            <p:ph sz="quarter" idx="1"/>
          </p:nvPr>
        </p:nvSpPr>
        <p:spPr>
          <a:xfrm>
            <a:off x="609600" y="1600200"/>
            <a:ext cx="8077200" cy="5257800"/>
          </a:xfrm>
        </p:spPr>
        <p:txBody>
          <a:bodyPr/>
          <a:lstStyle/>
          <a:p>
            <a:pPr marL="595313" indent="-514350" eaLnBrk="1" hangingPunct="1">
              <a:spcBef>
                <a:spcPts val="1800"/>
              </a:spcBef>
              <a:buFont typeface="Tw Cen MT" pitchFamily="34" charset="0"/>
              <a:buAutoNum type="arabicPeriod"/>
            </a:pPr>
            <a:r>
              <a:rPr lang="en-US" b="1" smtClean="0"/>
              <a:t>Building knowledge </a:t>
            </a:r>
            <a:r>
              <a:rPr lang="en-US" smtClean="0"/>
              <a:t>through </a:t>
            </a:r>
            <a:r>
              <a:rPr lang="en-US" b="1" smtClean="0"/>
              <a:t>content-rich nonfiction</a:t>
            </a:r>
            <a:r>
              <a:rPr lang="en-US" smtClean="0"/>
              <a:t> </a:t>
            </a:r>
            <a:br>
              <a:rPr lang="en-US" smtClean="0"/>
            </a:br>
            <a:endParaRPr lang="en-US" smtClean="0"/>
          </a:p>
          <a:p>
            <a:pPr marL="595313" indent="-514350" eaLnBrk="1" hangingPunct="1">
              <a:spcBef>
                <a:spcPts val="1800"/>
              </a:spcBef>
              <a:buFont typeface="Tw Cen MT" pitchFamily="34" charset="0"/>
              <a:buAutoNum type="arabicPeriod"/>
            </a:pPr>
            <a:r>
              <a:rPr lang="en-US" smtClean="0"/>
              <a:t>Reading, writing, and speaking grounded in </a:t>
            </a:r>
            <a:r>
              <a:rPr lang="en-US" b="1" smtClean="0"/>
              <a:t>evidence from text, </a:t>
            </a:r>
            <a:r>
              <a:rPr lang="en-US" smtClean="0"/>
              <a:t>both literary and informational</a:t>
            </a:r>
            <a:r>
              <a:rPr lang="en-US" b="1" u="sng" smtClean="0"/>
              <a:t/>
            </a:r>
            <a:br>
              <a:rPr lang="en-US" b="1" u="sng" smtClean="0"/>
            </a:br>
            <a:endParaRPr lang="en-US" b="1" u="sng" smtClean="0"/>
          </a:p>
          <a:p>
            <a:pPr marL="595313" indent="-514350" eaLnBrk="1" hangingPunct="1">
              <a:spcBef>
                <a:spcPts val="1800"/>
              </a:spcBef>
              <a:buFont typeface="Tw Cen MT" pitchFamily="34" charset="0"/>
              <a:buAutoNum type="arabicPeriod"/>
            </a:pPr>
            <a:r>
              <a:rPr lang="en-US" smtClean="0"/>
              <a:t>Regular practice with </a:t>
            </a:r>
            <a:r>
              <a:rPr lang="en-US" b="1" smtClean="0"/>
              <a:t>complex text </a:t>
            </a:r>
            <a:r>
              <a:rPr lang="en-US" smtClean="0"/>
              <a:t>and its </a:t>
            </a:r>
            <a:r>
              <a:rPr lang="en-US" b="1" smtClean="0"/>
              <a:t>academic language</a:t>
            </a:r>
            <a:br>
              <a:rPr lang="en-US" b="1" smtClean="0"/>
            </a:br>
            <a:endParaRPr lang="en-US"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33400" y="0"/>
            <a:ext cx="8831263" cy="1296988"/>
          </a:xfrm>
        </p:spPr>
        <p:txBody>
          <a:bodyPr/>
          <a:lstStyle/>
          <a:p>
            <a:pPr eaLnBrk="1" hangingPunct="1"/>
            <a:r>
              <a:rPr lang="en-US" sz="4000" i="1" smtClean="0"/>
              <a:t>The Why</a:t>
            </a:r>
            <a:r>
              <a:rPr lang="en-US" sz="4000" smtClean="0"/>
              <a:t>:  Shift One</a:t>
            </a:r>
            <a:br>
              <a:rPr lang="en-US" sz="4000" smtClean="0"/>
            </a:br>
            <a:r>
              <a:rPr lang="en-US" sz="3200" smtClean="0"/>
              <a:t>Building knowledge through content-rich nonfiction</a:t>
            </a:r>
            <a:endParaRPr lang="en-US" sz="4000" smtClean="0"/>
          </a:p>
        </p:txBody>
      </p:sp>
      <p:sp>
        <p:nvSpPr>
          <p:cNvPr id="3" name="Content Placeholder 2"/>
          <p:cNvSpPr>
            <a:spLocks noGrp="1"/>
          </p:cNvSpPr>
          <p:nvPr>
            <p:ph sz="quarter" idx="1"/>
          </p:nvPr>
        </p:nvSpPr>
        <p:spPr>
          <a:xfrm>
            <a:off x="474663" y="1566863"/>
            <a:ext cx="7753350" cy="4664075"/>
          </a:xfrm>
        </p:spPr>
        <p:txBody>
          <a:bodyPr>
            <a:noAutofit/>
          </a:bodyPr>
          <a:lstStyle/>
          <a:p>
            <a:pPr marL="320040" indent="-320040" eaLnBrk="1" fontAlgn="auto" hangingPunct="1">
              <a:lnSpc>
                <a:spcPct val="90000"/>
              </a:lnSpc>
              <a:spcAft>
                <a:spcPts val="1200"/>
              </a:spcAft>
              <a:buFont typeface="Wingdings"/>
              <a:buChar char=""/>
              <a:defRPr/>
            </a:pPr>
            <a:r>
              <a:rPr lang="en-US" sz="2400" dirty="0" smtClean="0">
                <a:solidFill>
                  <a:schemeClr val="tx1">
                    <a:lumMod val="85000"/>
                    <a:lumOff val="15000"/>
                  </a:schemeClr>
                </a:solidFill>
                <a:latin typeface="+mj-lt"/>
                <a:ea typeface="+mn-ea"/>
                <a:cs typeface="Big Caslon"/>
              </a:rPr>
              <a:t>Much of our knowledge base comes from informational text</a:t>
            </a:r>
          </a:p>
          <a:p>
            <a:pPr marL="320040" indent="-320040" eaLnBrk="1" fontAlgn="auto" hangingPunct="1">
              <a:lnSpc>
                <a:spcPct val="90000"/>
              </a:lnSpc>
              <a:spcAft>
                <a:spcPts val="1200"/>
              </a:spcAft>
              <a:buFont typeface="Wingdings"/>
              <a:buChar char=""/>
              <a:defRPr/>
            </a:pPr>
            <a:r>
              <a:rPr lang="en-US" sz="2400" dirty="0" smtClean="0">
                <a:solidFill>
                  <a:schemeClr val="tx1">
                    <a:lumMod val="85000"/>
                    <a:lumOff val="15000"/>
                  </a:schemeClr>
                </a:solidFill>
                <a:latin typeface="+mj-lt"/>
                <a:ea typeface="+mn-ea"/>
                <a:cs typeface="Big Caslon"/>
              </a:rPr>
              <a:t>Informational text makes up vast majority of required reading in college/workplace (80%)</a:t>
            </a:r>
          </a:p>
          <a:p>
            <a:pPr marL="320040" indent="-320040" eaLnBrk="1" fontAlgn="auto" hangingPunct="1">
              <a:lnSpc>
                <a:spcPct val="90000"/>
              </a:lnSpc>
              <a:spcAft>
                <a:spcPts val="1200"/>
              </a:spcAft>
              <a:buFont typeface="Wingdings"/>
              <a:buChar char=""/>
              <a:defRPr/>
            </a:pPr>
            <a:r>
              <a:rPr lang="en-US" sz="2400" dirty="0" smtClean="0">
                <a:solidFill>
                  <a:schemeClr val="tx1">
                    <a:lumMod val="85000"/>
                    <a:lumOff val="15000"/>
                  </a:schemeClr>
                </a:solidFill>
                <a:ea typeface="+mn-ea"/>
                <a:cs typeface="Big Caslon"/>
              </a:rPr>
              <a:t>Informational text harder for students to comprehend than narrative text</a:t>
            </a:r>
            <a:endParaRPr lang="en-US" sz="2400" dirty="0" smtClean="0">
              <a:solidFill>
                <a:schemeClr val="tx1">
                  <a:lumMod val="85000"/>
                  <a:lumOff val="15000"/>
                </a:schemeClr>
              </a:solidFill>
              <a:latin typeface="+mj-lt"/>
              <a:ea typeface="+mn-ea"/>
              <a:cs typeface="Big Caslon"/>
            </a:endParaRPr>
          </a:p>
          <a:p>
            <a:pPr marL="320040" indent="-320040" eaLnBrk="1" fontAlgn="auto" hangingPunct="1">
              <a:lnSpc>
                <a:spcPct val="90000"/>
              </a:lnSpc>
              <a:spcAft>
                <a:spcPts val="1200"/>
              </a:spcAft>
              <a:buFont typeface="Wingdings"/>
              <a:buChar char=""/>
              <a:defRPr/>
            </a:pPr>
            <a:r>
              <a:rPr lang="en-US" sz="2400" dirty="0" smtClean="0">
                <a:solidFill>
                  <a:schemeClr val="tx1">
                    <a:lumMod val="85000"/>
                    <a:lumOff val="15000"/>
                  </a:schemeClr>
                </a:solidFill>
                <a:latin typeface="+mj-lt"/>
                <a:ea typeface="+mn-ea"/>
                <a:cs typeface="Big Caslon"/>
              </a:rPr>
              <a:t>Yet students are asked to read very little of it in elementary (7 - 15%) and middle school</a:t>
            </a:r>
          </a:p>
          <a:p>
            <a:pPr marL="320040" indent="-320040" eaLnBrk="1" fontAlgn="auto" hangingPunct="1">
              <a:lnSpc>
                <a:spcPct val="90000"/>
              </a:lnSpc>
              <a:spcAft>
                <a:spcPts val="1200"/>
              </a:spcAft>
              <a:buFont typeface="Wingdings"/>
              <a:buChar char=""/>
              <a:defRPr/>
            </a:pPr>
            <a:r>
              <a:rPr lang="en-US" sz="2400" dirty="0" smtClean="0">
                <a:solidFill>
                  <a:schemeClr val="tx1">
                    <a:lumMod val="85000"/>
                    <a:lumOff val="15000"/>
                  </a:schemeClr>
                </a:solidFill>
                <a:latin typeface="+mj-lt"/>
                <a:ea typeface="+mn-ea"/>
                <a:cs typeface="Big Caslon"/>
              </a:rPr>
              <a:t>CCSS moves percentages to </a:t>
            </a:r>
          </a:p>
          <a:p>
            <a:pPr marL="640080" lvl="1" indent="-274320" eaLnBrk="1" fontAlgn="auto" hangingPunct="1">
              <a:lnSpc>
                <a:spcPct val="90000"/>
              </a:lnSpc>
              <a:spcAft>
                <a:spcPts val="1200"/>
              </a:spcAft>
              <a:buFont typeface="Wingdings 2"/>
              <a:buChar char=""/>
              <a:defRPr/>
            </a:pPr>
            <a:r>
              <a:rPr lang="en-US" sz="2100" dirty="0" smtClean="0">
                <a:solidFill>
                  <a:schemeClr val="tx1">
                    <a:lumMod val="85000"/>
                    <a:lumOff val="15000"/>
                  </a:schemeClr>
                </a:solidFill>
                <a:latin typeface="+mj-lt"/>
                <a:ea typeface="+mn-ea"/>
                <a:cs typeface="Big Caslon"/>
              </a:rPr>
              <a:t>50:50 at elementary level </a:t>
            </a:r>
          </a:p>
          <a:p>
            <a:pPr marL="640080" lvl="1" indent="-274320" eaLnBrk="1" fontAlgn="auto" hangingPunct="1">
              <a:lnSpc>
                <a:spcPct val="90000"/>
              </a:lnSpc>
              <a:spcAft>
                <a:spcPts val="1200"/>
              </a:spcAft>
              <a:buFont typeface="Wingdings 2"/>
              <a:buChar char=""/>
              <a:defRPr/>
            </a:pPr>
            <a:r>
              <a:rPr lang="en-US" sz="2100" dirty="0" smtClean="0">
                <a:solidFill>
                  <a:schemeClr val="tx1">
                    <a:lumMod val="85000"/>
                    <a:lumOff val="15000"/>
                  </a:schemeClr>
                </a:solidFill>
                <a:latin typeface="+mj-lt"/>
                <a:ea typeface="+mn-ea"/>
                <a:cs typeface="Big Caslon"/>
              </a:rPr>
              <a:t>75:25 at secondary level (includes ELA, science, social studies)</a:t>
            </a:r>
            <a:endParaRPr lang="en-US" sz="2100" dirty="0" smtClean="0">
              <a:solidFill>
                <a:schemeClr val="tx1">
                  <a:lumMod val="75000"/>
                  <a:lumOff val="25000"/>
                </a:schemeClr>
              </a:solidFill>
              <a:latin typeface="+mj-lt"/>
              <a:ea typeface="ＭＳ Ｐゴシック" pitchFamily="31" charset="-128"/>
              <a:cs typeface="Big Caslon"/>
            </a:endParaRPr>
          </a:p>
          <a:p>
            <a:pPr marL="320040" indent="-320040" eaLnBrk="1" fontAlgn="auto" hangingPunct="1">
              <a:lnSpc>
                <a:spcPct val="90000"/>
              </a:lnSpc>
              <a:spcAft>
                <a:spcPts val="0"/>
              </a:spcAft>
              <a:buFont typeface="Wingdings"/>
              <a:buChar char=""/>
              <a:defRPr/>
            </a:pPr>
            <a:endParaRPr lang="en-US" dirty="0">
              <a:solidFill>
                <a:schemeClr val="tx1">
                  <a:lumMod val="85000"/>
                  <a:lumOff val="15000"/>
                </a:schemeClr>
              </a:solidFill>
              <a:latin typeface="Big Caslon"/>
              <a:ea typeface="+mn-ea"/>
              <a:cs typeface="Big Caslo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33400" y="0"/>
            <a:ext cx="8242300" cy="1219200"/>
          </a:xfrm>
        </p:spPr>
        <p:txBody>
          <a:bodyPr/>
          <a:lstStyle/>
          <a:p>
            <a:pPr eaLnBrk="1" hangingPunct="1"/>
            <a:r>
              <a:rPr lang="en-US" sz="3600" i="1" smtClean="0"/>
              <a:t>The Why</a:t>
            </a:r>
            <a:r>
              <a:rPr lang="en-US" sz="3600" smtClean="0"/>
              <a:t>:  Shift Two </a:t>
            </a:r>
            <a:br>
              <a:rPr lang="en-US" sz="3600" smtClean="0"/>
            </a:br>
            <a:r>
              <a:rPr lang="en-US" sz="2800" smtClean="0"/>
              <a:t>Reading, writing &amp; speaking grounded in evidence, both literary and informational</a:t>
            </a:r>
            <a:endParaRPr lang="en-US" sz="3600" smtClean="0"/>
          </a:p>
        </p:txBody>
      </p:sp>
      <p:sp>
        <p:nvSpPr>
          <p:cNvPr id="3" name="Content Placeholder 2"/>
          <p:cNvSpPr>
            <a:spLocks noGrp="1"/>
          </p:cNvSpPr>
          <p:nvPr>
            <p:ph sz="quarter" idx="1"/>
          </p:nvPr>
        </p:nvSpPr>
        <p:spPr>
          <a:xfrm>
            <a:off x="533400" y="1676400"/>
            <a:ext cx="8045450" cy="4525963"/>
          </a:xfrm>
        </p:spPr>
        <p:txBody>
          <a:bodyPr>
            <a:noAutofit/>
          </a:bodyPr>
          <a:lstStyle/>
          <a:p>
            <a:pPr marL="320040" indent="-320040" eaLnBrk="1" fontAlgn="auto" hangingPunct="1">
              <a:spcAft>
                <a:spcPts val="1200"/>
              </a:spcAft>
              <a:buFont typeface="Wingdings"/>
              <a:buChar char=""/>
              <a:defRPr/>
            </a:pPr>
            <a:r>
              <a:rPr lang="en-US" sz="2400" dirty="0" smtClean="0">
                <a:latin typeface="+mj-lt"/>
                <a:ea typeface="+mn-ea"/>
                <a:cs typeface="Big Caslon"/>
              </a:rPr>
              <a:t>Most college and workplace writing is evidence-based and expository in nature (not narrative)</a:t>
            </a:r>
          </a:p>
          <a:p>
            <a:pPr marL="320040" indent="-320040" eaLnBrk="1" fontAlgn="auto" hangingPunct="1">
              <a:spcAft>
                <a:spcPts val="1200"/>
              </a:spcAft>
              <a:buFont typeface="Wingdings"/>
              <a:buChar char=""/>
              <a:defRPr/>
            </a:pPr>
            <a:r>
              <a:rPr lang="en-US" sz="2400" dirty="0" smtClean="0">
                <a:ea typeface="+mn-ea"/>
                <a:cs typeface="Big Caslon"/>
              </a:rPr>
              <a:t>Ability to cite evidence differentiates student performance on NAEP</a:t>
            </a:r>
          </a:p>
          <a:p>
            <a:pPr marL="320040" indent="-320040" eaLnBrk="1" fontAlgn="auto" hangingPunct="1">
              <a:spcAft>
                <a:spcPts val="1200"/>
              </a:spcAft>
              <a:buFont typeface="Wingdings"/>
              <a:buChar char=""/>
              <a:defRPr/>
            </a:pPr>
            <a:r>
              <a:rPr lang="en-US" sz="2400" dirty="0" smtClean="0">
                <a:ea typeface="+mn-ea"/>
                <a:cs typeface="Big Caslon"/>
              </a:rPr>
              <a:t>Standards in writing ask students to respond to evidence-based writing prompts (inform/argue)</a:t>
            </a:r>
          </a:p>
          <a:p>
            <a:pPr marL="320040" indent="-320040" eaLnBrk="1" fontAlgn="auto" hangingPunct="1">
              <a:spcAft>
                <a:spcPts val="1200"/>
              </a:spcAft>
              <a:buFont typeface="Wingdings"/>
              <a:buChar char=""/>
              <a:defRPr/>
            </a:pPr>
            <a:r>
              <a:rPr lang="en-US" sz="2400" dirty="0" smtClean="0">
                <a:latin typeface="+mj-lt"/>
                <a:ea typeface="+mn-ea"/>
                <a:cs typeface="Big Caslon"/>
              </a:rPr>
              <a:t>Standards in speaking and listening require students to prepare for and refer to evidence on ideas under discussion</a:t>
            </a:r>
          </a:p>
          <a:p>
            <a:pPr marL="320040" indent="-320040" eaLnBrk="1" fontAlgn="auto" hangingPunct="1">
              <a:spcAft>
                <a:spcPts val="1200"/>
              </a:spcAft>
              <a:buFont typeface="Wingdings"/>
              <a:buChar char=""/>
              <a:defRPr/>
            </a:pPr>
            <a:r>
              <a:rPr lang="en-US" sz="2400" dirty="0" smtClean="0">
                <a:latin typeface="+mj-lt"/>
                <a:ea typeface="+mn-ea"/>
                <a:cs typeface="Big Caslon"/>
              </a:rPr>
              <a:t>Standards in reading require students to respond to </a:t>
            </a:r>
            <a:br>
              <a:rPr lang="en-US" sz="2400" dirty="0" smtClean="0">
                <a:latin typeface="+mj-lt"/>
                <a:ea typeface="+mn-ea"/>
                <a:cs typeface="Big Caslon"/>
              </a:rPr>
            </a:br>
            <a:r>
              <a:rPr lang="en-US" sz="2400" dirty="0" smtClean="0">
                <a:latin typeface="+mj-lt"/>
                <a:ea typeface="+mn-ea"/>
                <a:cs typeface="Big Caslon"/>
              </a:rPr>
              <a:t>text-dependent questions with evidence-based claims</a:t>
            </a:r>
          </a:p>
          <a:p>
            <a:pPr marL="320040" indent="-320040" eaLnBrk="1" fontAlgn="auto" hangingPunct="1">
              <a:spcAft>
                <a:spcPts val="0"/>
              </a:spcAft>
              <a:buFont typeface="Wingdings"/>
              <a:buNone/>
              <a:defRPr/>
            </a:pPr>
            <a:endParaRPr lang="en-US" dirty="0" smtClean="0">
              <a:solidFill>
                <a:schemeClr val="tx1">
                  <a:lumMod val="85000"/>
                  <a:lumOff val="15000"/>
                </a:schemeClr>
              </a:solidFill>
              <a:latin typeface="Big Caslon"/>
              <a:ea typeface="+mn-ea"/>
              <a:cs typeface="Big Caslon"/>
            </a:endParaRPr>
          </a:p>
          <a:p>
            <a:pPr marL="320040" indent="-320040" eaLnBrk="1" fontAlgn="auto" hangingPunct="1">
              <a:spcAft>
                <a:spcPts val="0"/>
              </a:spcAft>
              <a:buFont typeface="Wingdings" charset="2"/>
              <a:buChar char="§"/>
              <a:defRPr/>
            </a:pPr>
            <a:endParaRPr lang="en-US" sz="2000" dirty="0" smtClean="0">
              <a:solidFill>
                <a:schemeClr val="tx1">
                  <a:lumMod val="85000"/>
                  <a:lumOff val="15000"/>
                </a:schemeClr>
              </a:solidFill>
              <a:latin typeface="Big Caslon"/>
              <a:ea typeface="+mn-ea"/>
              <a:cs typeface="Big Caslon"/>
            </a:endParaRPr>
          </a:p>
          <a:p>
            <a:pPr marL="320040" indent="-320040" eaLnBrk="1" fontAlgn="auto" hangingPunct="1">
              <a:spcAft>
                <a:spcPts val="0"/>
              </a:spcAft>
              <a:buFont typeface="Wingdings" charset="2"/>
              <a:buChar char="§"/>
              <a:defRPr/>
            </a:pPr>
            <a:endParaRPr lang="en-US" dirty="0">
              <a:solidFill>
                <a:schemeClr val="tx1">
                  <a:lumMod val="75000"/>
                  <a:lumOff val="25000"/>
                </a:schemeClr>
              </a:solidFill>
              <a:latin typeface="Big Caslon"/>
              <a:ea typeface="+mn-ea"/>
              <a:cs typeface="Big Caslo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20100" cy="990600"/>
          </a:xfrm>
        </p:spPr>
        <p:txBody>
          <a:bodyPr>
            <a:normAutofit fontScale="90000"/>
          </a:bodyPr>
          <a:lstStyle/>
          <a:p>
            <a:pPr eaLnBrk="1" fontAlgn="auto" hangingPunct="1">
              <a:spcAft>
                <a:spcPts val="0"/>
              </a:spcAft>
              <a:defRPr/>
            </a:pPr>
            <a:r>
              <a:rPr lang="en-US" sz="3600" i="1" dirty="0" smtClean="0">
                <a:ea typeface="+mj-ea"/>
              </a:rPr>
              <a:t>The Why</a:t>
            </a:r>
            <a:r>
              <a:rPr lang="en-US" sz="3600" dirty="0" smtClean="0">
                <a:ea typeface="+mj-ea"/>
              </a:rPr>
              <a:t>:  Shift Three </a:t>
            </a:r>
            <a:br>
              <a:rPr lang="en-US" sz="3600" dirty="0" smtClean="0">
                <a:ea typeface="+mj-ea"/>
              </a:rPr>
            </a:br>
            <a:r>
              <a:rPr lang="en-US" sz="3600" dirty="0" smtClean="0">
                <a:ea typeface="+mj-ea"/>
              </a:rPr>
              <a:t>Regular Practice with Complex Text and its Academic Language</a:t>
            </a:r>
            <a:endParaRPr lang="en-US" sz="3600" dirty="0">
              <a:ea typeface="+mj-ea"/>
            </a:endParaRPr>
          </a:p>
        </p:txBody>
      </p:sp>
      <p:sp>
        <p:nvSpPr>
          <p:cNvPr id="3" name="Content Placeholder 2"/>
          <p:cNvSpPr>
            <a:spLocks noGrp="1"/>
          </p:cNvSpPr>
          <p:nvPr>
            <p:ph sz="quarter" idx="1"/>
          </p:nvPr>
        </p:nvSpPr>
        <p:spPr>
          <a:xfrm>
            <a:off x="609600" y="1676400"/>
            <a:ext cx="8229600" cy="4648200"/>
          </a:xfrm>
        </p:spPr>
        <p:txBody>
          <a:bodyPr>
            <a:noAutofit/>
          </a:bodyPr>
          <a:lstStyle/>
          <a:p>
            <a:pPr marL="320040" indent="-320040" eaLnBrk="1" fontAlgn="auto" hangingPunct="1">
              <a:lnSpc>
                <a:spcPct val="90000"/>
              </a:lnSpc>
              <a:spcAft>
                <a:spcPts val="1800"/>
              </a:spcAft>
              <a:buFont typeface="Wingdings"/>
              <a:buChar char=""/>
              <a:defRPr/>
            </a:pPr>
            <a:r>
              <a:rPr lang="en-US" sz="2300" dirty="0" smtClean="0">
                <a:solidFill>
                  <a:schemeClr val="tx1">
                    <a:lumMod val="85000"/>
                    <a:lumOff val="15000"/>
                  </a:schemeClr>
                </a:solidFill>
                <a:latin typeface="+mj-lt"/>
                <a:ea typeface="+mn-ea"/>
                <a:cs typeface="Big Caslon"/>
              </a:rPr>
              <a:t>Gap between complexity of college and high school texts is huge</a:t>
            </a:r>
          </a:p>
          <a:p>
            <a:pPr marL="320040" indent="-320040" eaLnBrk="1" fontAlgn="auto" hangingPunct="1">
              <a:lnSpc>
                <a:spcPct val="90000"/>
              </a:lnSpc>
              <a:spcAft>
                <a:spcPts val="1800"/>
              </a:spcAft>
              <a:buFont typeface="Wingdings"/>
              <a:buChar char=""/>
              <a:defRPr/>
            </a:pPr>
            <a:r>
              <a:rPr lang="en-US" sz="2300" dirty="0" smtClean="0">
                <a:solidFill>
                  <a:schemeClr val="tx1">
                    <a:lumMod val="85000"/>
                    <a:lumOff val="15000"/>
                  </a:schemeClr>
                </a:solidFill>
                <a:latin typeface="+mj-lt"/>
                <a:ea typeface="+mn-ea"/>
                <a:cs typeface="Big Caslon"/>
              </a:rPr>
              <a:t>What students can read, in terms of complexity is greatest predictor of success in college (ACT study) </a:t>
            </a:r>
          </a:p>
          <a:p>
            <a:pPr marL="320040" indent="-320040" eaLnBrk="1" fontAlgn="auto" hangingPunct="1">
              <a:lnSpc>
                <a:spcPct val="90000"/>
              </a:lnSpc>
              <a:spcAft>
                <a:spcPts val="1800"/>
              </a:spcAft>
              <a:buFont typeface="Wingdings"/>
              <a:buChar char=""/>
              <a:defRPr/>
            </a:pPr>
            <a:r>
              <a:rPr lang="en-US" sz="2300" dirty="0" smtClean="0">
                <a:solidFill>
                  <a:schemeClr val="tx1">
                    <a:lumMod val="85000"/>
                    <a:lumOff val="15000"/>
                  </a:schemeClr>
                </a:solidFill>
                <a:latin typeface="+mj-lt"/>
                <a:ea typeface="+mn-ea"/>
                <a:cs typeface="Big Caslon"/>
              </a:rPr>
              <a:t>Too many students reading at too low a level </a:t>
            </a:r>
            <a:br>
              <a:rPr lang="en-US" sz="2300" dirty="0" smtClean="0">
                <a:solidFill>
                  <a:schemeClr val="tx1">
                    <a:lumMod val="85000"/>
                    <a:lumOff val="15000"/>
                  </a:schemeClr>
                </a:solidFill>
                <a:latin typeface="+mj-lt"/>
                <a:ea typeface="+mn-ea"/>
                <a:cs typeface="Big Caslon"/>
              </a:rPr>
            </a:br>
            <a:r>
              <a:rPr lang="en-US" sz="2300" dirty="0" smtClean="0">
                <a:solidFill>
                  <a:schemeClr val="tx1">
                    <a:lumMod val="85000"/>
                    <a:lumOff val="15000"/>
                  </a:schemeClr>
                </a:solidFill>
                <a:latin typeface="+mj-lt"/>
                <a:ea typeface="+mn-ea"/>
                <a:cs typeface="Big Caslon"/>
              </a:rPr>
              <a:t>(&lt;50% of graduates can read sufficiently complex texts)</a:t>
            </a:r>
          </a:p>
          <a:p>
            <a:pPr marL="320040" indent="-320040" eaLnBrk="1" fontAlgn="auto" hangingPunct="1">
              <a:lnSpc>
                <a:spcPct val="90000"/>
              </a:lnSpc>
              <a:spcAft>
                <a:spcPts val="1800"/>
              </a:spcAft>
              <a:buFont typeface="Wingdings"/>
              <a:buChar char=""/>
              <a:defRPr/>
            </a:pPr>
            <a:r>
              <a:rPr lang="en-US" sz="2300" dirty="0" smtClean="0">
                <a:solidFill>
                  <a:schemeClr val="tx1">
                    <a:lumMod val="85000"/>
                    <a:lumOff val="15000"/>
                  </a:schemeClr>
                </a:solidFill>
                <a:latin typeface="+mj-lt"/>
                <a:ea typeface="+mn-ea"/>
                <a:cs typeface="Big Caslon"/>
              </a:rPr>
              <a:t>Standards include a staircase of increasing text complexity from elementary through high school</a:t>
            </a:r>
          </a:p>
          <a:p>
            <a:pPr marL="320040" indent="-320040" eaLnBrk="1" fontAlgn="auto" hangingPunct="1">
              <a:lnSpc>
                <a:spcPct val="90000"/>
              </a:lnSpc>
              <a:spcAft>
                <a:spcPts val="1800"/>
              </a:spcAft>
              <a:buFont typeface="Wingdings"/>
              <a:buChar char=""/>
              <a:defRPr/>
            </a:pPr>
            <a:r>
              <a:rPr lang="en-US" sz="2300" dirty="0" smtClean="0">
                <a:solidFill>
                  <a:schemeClr val="tx1">
                    <a:lumMod val="85000"/>
                    <a:lumOff val="15000"/>
                  </a:schemeClr>
                </a:solidFill>
                <a:latin typeface="+mj-lt"/>
                <a:ea typeface="+mn-ea"/>
                <a:cs typeface="Big Caslon"/>
              </a:rPr>
              <a:t>Standards also focus on </a:t>
            </a:r>
            <a:r>
              <a:rPr lang="en-US" sz="2300" dirty="0" smtClean="0">
                <a:solidFill>
                  <a:schemeClr val="tx1">
                    <a:lumMod val="85000"/>
                    <a:lumOff val="15000"/>
                  </a:schemeClr>
                </a:solidFill>
                <a:latin typeface="+mj-lt"/>
                <a:ea typeface="Arial" pitchFamily="31" charset="0"/>
                <a:cs typeface="Big Caslon"/>
              </a:rPr>
              <a:t>building</a:t>
            </a:r>
            <a:r>
              <a:rPr lang="en-US" sz="2300" dirty="0">
                <a:solidFill>
                  <a:schemeClr val="tx1">
                    <a:lumMod val="85000"/>
                    <a:lumOff val="15000"/>
                  </a:schemeClr>
                </a:solidFill>
                <a:latin typeface="+mj-lt"/>
                <a:ea typeface="Arial" pitchFamily="31" charset="0"/>
                <a:cs typeface="Big Caslon"/>
              </a:rPr>
              <a:t> </a:t>
            </a:r>
            <a:r>
              <a:rPr lang="en-US" sz="2300" dirty="0" smtClean="0">
                <a:solidFill>
                  <a:schemeClr val="tx1">
                    <a:lumMod val="85000"/>
                    <a:lumOff val="15000"/>
                  </a:schemeClr>
                </a:solidFill>
                <a:latin typeface="+mj-lt"/>
                <a:ea typeface="Arial" pitchFamily="31" charset="0"/>
                <a:cs typeface="Big Caslon"/>
              </a:rPr>
              <a:t>vocabulary that is shared across many types of complex texts and many content areas</a:t>
            </a:r>
            <a:endParaRPr lang="en-US" sz="2300" dirty="0" smtClean="0">
              <a:solidFill>
                <a:schemeClr val="tx1">
                  <a:lumMod val="85000"/>
                  <a:lumOff val="15000"/>
                </a:schemeClr>
              </a:solidFill>
              <a:latin typeface="+mj-lt"/>
              <a:ea typeface="+mn-ea"/>
              <a:cs typeface="Big Caslo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066800"/>
          </a:xfrm>
        </p:spPr>
        <p:txBody>
          <a:bodyPr>
            <a:normAutofit fontScale="90000"/>
          </a:bodyPr>
          <a:lstStyle/>
          <a:p>
            <a:pPr algn="ctr" eaLnBrk="1" fontAlgn="auto" hangingPunct="1">
              <a:spcAft>
                <a:spcPts val="0"/>
              </a:spcAft>
              <a:defRPr/>
            </a:pPr>
            <a:r>
              <a:rPr lang="en-US" dirty="0" smtClean="0">
                <a:ea typeface="+mj-ea"/>
              </a:rPr>
              <a:t>Mathematics:  3 shifts</a:t>
            </a:r>
            <a:br>
              <a:rPr lang="en-US" dirty="0" smtClean="0">
                <a:ea typeface="+mj-ea"/>
              </a:rPr>
            </a:br>
            <a:r>
              <a:rPr lang="en-US" i="1" dirty="0" smtClean="0">
                <a:ea typeface="+mj-ea"/>
              </a:rPr>
              <a:t>The What</a:t>
            </a:r>
            <a:endParaRPr lang="en-US" dirty="0">
              <a:ea typeface="+mj-ea"/>
            </a:endParaRPr>
          </a:p>
        </p:txBody>
      </p:sp>
      <p:sp>
        <p:nvSpPr>
          <p:cNvPr id="16387" name="Content Placeholder 2"/>
          <p:cNvSpPr>
            <a:spLocks noGrp="1"/>
          </p:cNvSpPr>
          <p:nvPr>
            <p:ph sz="quarter" idx="1"/>
          </p:nvPr>
        </p:nvSpPr>
        <p:spPr>
          <a:xfrm>
            <a:off x="609600" y="1752600"/>
            <a:ext cx="8305800" cy="5105400"/>
          </a:xfrm>
        </p:spPr>
        <p:txBody>
          <a:bodyPr/>
          <a:lstStyle/>
          <a:p>
            <a:pPr marL="514350" indent="-514350" eaLnBrk="1" hangingPunct="1">
              <a:spcBef>
                <a:spcPts val="2400"/>
              </a:spcBef>
              <a:buFont typeface="Tw Cen MT" pitchFamily="34" charset="0"/>
              <a:buAutoNum type="arabicPeriod"/>
            </a:pPr>
            <a:r>
              <a:rPr lang="en-US" b="1" smtClean="0"/>
              <a:t>Focus:  </a:t>
            </a:r>
            <a:r>
              <a:rPr lang="en-US" smtClean="0"/>
              <a:t>Focus strongly where the standards focus.</a:t>
            </a:r>
            <a:br>
              <a:rPr lang="en-US" smtClean="0"/>
            </a:br>
            <a:endParaRPr lang="en-US" smtClean="0"/>
          </a:p>
          <a:p>
            <a:pPr marL="514350" indent="-514350" eaLnBrk="1" hangingPunct="1">
              <a:buFont typeface="Tw Cen MT" pitchFamily="34" charset="0"/>
              <a:buAutoNum type="arabicPeriod"/>
            </a:pPr>
            <a:r>
              <a:rPr lang="en-US" b="1" smtClean="0"/>
              <a:t>Coherence</a:t>
            </a:r>
            <a:r>
              <a:rPr lang="en-US" smtClean="0"/>
              <a:t>: </a:t>
            </a:r>
            <a:r>
              <a:rPr lang="en-US" b="1" smtClean="0"/>
              <a:t>Think</a:t>
            </a:r>
            <a:r>
              <a:rPr lang="en-US" smtClean="0"/>
              <a:t> across grades, and </a:t>
            </a:r>
            <a:r>
              <a:rPr lang="en-US" b="1" smtClean="0"/>
              <a:t>link </a:t>
            </a:r>
            <a:r>
              <a:rPr lang="en-US" smtClean="0"/>
              <a:t>to major topics </a:t>
            </a:r>
            <a:br>
              <a:rPr lang="en-US" smtClean="0"/>
            </a:br>
            <a:endParaRPr lang="en-US" smtClean="0"/>
          </a:p>
          <a:p>
            <a:pPr marL="514350" indent="-514350" eaLnBrk="1" hangingPunct="1">
              <a:buFont typeface="Tw Cen MT" pitchFamily="34" charset="0"/>
              <a:buAutoNum type="arabicPeriod"/>
            </a:pPr>
            <a:r>
              <a:rPr lang="en-US" b="1" smtClean="0"/>
              <a:t>Rigor: </a:t>
            </a:r>
            <a:r>
              <a:rPr lang="en-US" smtClean="0"/>
              <a:t>In major topics, pursue </a:t>
            </a:r>
            <a:r>
              <a:rPr lang="en-US" b="1" smtClean="0"/>
              <a:t>conceptual understanding, </a:t>
            </a:r>
            <a:r>
              <a:rPr lang="en-US" smtClean="0"/>
              <a:t>procedural skill and </a:t>
            </a:r>
            <a:r>
              <a:rPr lang="en-US" b="1" smtClean="0"/>
              <a:t>fluency, </a:t>
            </a:r>
            <a:r>
              <a:rPr lang="en-US" smtClean="0"/>
              <a:t>and</a:t>
            </a:r>
            <a:r>
              <a:rPr lang="en-US" b="1" smtClean="0"/>
              <a:t> application</a:t>
            </a:r>
            <a:endParaRPr 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fontScale="90000"/>
          </a:bodyPr>
          <a:lstStyle/>
          <a:p>
            <a:pPr eaLnBrk="1" fontAlgn="auto" hangingPunct="1">
              <a:spcAft>
                <a:spcPts val="0"/>
              </a:spcAft>
              <a:defRPr/>
            </a:pPr>
            <a:r>
              <a:rPr lang="en-US" i="1" dirty="0" smtClean="0">
                <a:ea typeface="+mj-ea"/>
              </a:rPr>
              <a:t>The Why: </a:t>
            </a:r>
            <a:r>
              <a:rPr lang="en-US" dirty="0" smtClean="0">
                <a:ea typeface="+mj-ea"/>
              </a:rPr>
              <a:t>Shift One </a:t>
            </a:r>
            <a:r>
              <a:rPr lang="en-US" sz="4900" dirty="0" smtClean="0">
                <a:ea typeface="+mj-ea"/>
              </a:rPr>
              <a:t/>
            </a:r>
            <a:br>
              <a:rPr lang="en-US" sz="4900" dirty="0" smtClean="0">
                <a:ea typeface="+mj-ea"/>
              </a:rPr>
            </a:br>
            <a:r>
              <a:rPr lang="en-US" sz="4900" b="1" dirty="0" smtClean="0">
                <a:solidFill>
                  <a:srgbClr val="C00000"/>
                </a:solidFill>
                <a:ea typeface="+mj-ea"/>
              </a:rPr>
              <a:t>Focus</a:t>
            </a:r>
            <a:r>
              <a:rPr lang="en-US" sz="4900" dirty="0" smtClean="0">
                <a:solidFill>
                  <a:schemeClr val="accent1"/>
                </a:solidFill>
                <a:ea typeface="+mj-ea"/>
              </a:rPr>
              <a:t> </a:t>
            </a:r>
            <a:r>
              <a:rPr lang="en-US" sz="4000" dirty="0" smtClean="0">
                <a:ea typeface="+mj-ea"/>
              </a:rPr>
              <a:t>strongly where the Standards focus</a:t>
            </a:r>
            <a:endParaRPr lang="en-US" sz="4000" dirty="0">
              <a:ea typeface="+mj-ea"/>
            </a:endParaRPr>
          </a:p>
        </p:txBody>
      </p:sp>
      <p:sp>
        <p:nvSpPr>
          <p:cNvPr id="17411" name="Content Placeholder 2"/>
          <p:cNvSpPr>
            <a:spLocks noGrp="1"/>
          </p:cNvSpPr>
          <p:nvPr>
            <p:ph sz="quarter" idx="1"/>
          </p:nvPr>
        </p:nvSpPr>
        <p:spPr>
          <a:xfrm>
            <a:off x="457200" y="1752600"/>
            <a:ext cx="8229600" cy="4525963"/>
          </a:xfrm>
        </p:spPr>
        <p:txBody>
          <a:bodyPr/>
          <a:lstStyle/>
          <a:p>
            <a:pPr eaLnBrk="1" hangingPunct="1"/>
            <a:r>
              <a:rPr lang="en-US" smtClean="0"/>
              <a:t>Significantly narrow the scope of content and deepen how time and energy is spent in the math classroom</a:t>
            </a:r>
            <a:br>
              <a:rPr lang="en-US" smtClean="0"/>
            </a:br>
            <a:endParaRPr lang="en-US" smtClean="0"/>
          </a:p>
          <a:p>
            <a:pPr eaLnBrk="1" hangingPunct="1"/>
            <a:r>
              <a:rPr lang="en-US" smtClean="0"/>
              <a:t>Focus deeply only on what is emphasized in the standards, so that students gain strong foundations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4">
      <a:dk1>
        <a:sysClr val="windowText" lastClr="000000"/>
      </a:dk1>
      <a:lt1>
        <a:sysClr val="window" lastClr="FFFFFF"/>
      </a:lt1>
      <a:dk2>
        <a:srgbClr val="548BB7"/>
      </a:dk2>
      <a:lt2>
        <a:srgbClr val="EBDDC3"/>
      </a:lt2>
      <a:accent1>
        <a:srgbClr val="94B6D2"/>
      </a:accent1>
      <a:accent2>
        <a:srgbClr val="27455D"/>
      </a:accent2>
      <a:accent3>
        <a:srgbClr val="A5AB81"/>
      </a:accent3>
      <a:accent4>
        <a:srgbClr val="D8B25C"/>
      </a:accent4>
      <a:accent5>
        <a:srgbClr val="7BA79D"/>
      </a:accent5>
      <a:accent6>
        <a:srgbClr val="968C8C"/>
      </a:accent6>
      <a:hlink>
        <a:srgbClr val="0070C0"/>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4">
    <a:dk1>
      <a:sysClr val="windowText" lastClr="000000"/>
    </a:dk1>
    <a:lt1>
      <a:sysClr val="window" lastClr="FFFFFF"/>
    </a:lt1>
    <a:dk2>
      <a:srgbClr val="548BB7"/>
    </a:dk2>
    <a:lt2>
      <a:srgbClr val="EBDDC3"/>
    </a:lt2>
    <a:accent1>
      <a:srgbClr val="94B6D2"/>
    </a:accent1>
    <a:accent2>
      <a:srgbClr val="27455D"/>
    </a:accent2>
    <a:accent3>
      <a:srgbClr val="A5AB81"/>
    </a:accent3>
    <a:accent4>
      <a:srgbClr val="D8B25C"/>
    </a:accent4>
    <a:accent5>
      <a:srgbClr val="7BA79D"/>
    </a:accent5>
    <a:accent6>
      <a:srgbClr val="968C8C"/>
    </a:accent6>
    <a:hlink>
      <a:srgbClr val="0070C0"/>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467</TotalTime>
  <Words>1066</Words>
  <Application>Microsoft Office PowerPoint</Application>
  <PresentationFormat>On-screen Show (4:3)</PresentationFormat>
  <Paragraphs>183</Paragraphs>
  <Slides>20</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Tw Cen MT</vt:lpstr>
      <vt:lpstr>MS PGothic</vt:lpstr>
      <vt:lpstr>Arial</vt:lpstr>
      <vt:lpstr>Wingdings</vt:lpstr>
      <vt:lpstr>Wingdings 2</vt:lpstr>
      <vt:lpstr>Calibri</vt:lpstr>
      <vt:lpstr>Big Caslon</vt:lpstr>
      <vt:lpstr>Times New Roman</vt:lpstr>
      <vt:lpstr>Symbol</vt:lpstr>
      <vt:lpstr>Median</vt:lpstr>
      <vt:lpstr>Common Core State Standards Overview</vt:lpstr>
      <vt:lpstr>Rationale for the CCSS</vt:lpstr>
      <vt:lpstr>Principles of the CCSS</vt:lpstr>
      <vt:lpstr>ELA/Literacy:  3 shifts The What</vt:lpstr>
      <vt:lpstr>The Why:  Shift One Building knowledge through content-rich nonfiction</vt:lpstr>
      <vt:lpstr>The Why:  Shift Two  Reading, writing &amp; speaking grounded in evidence, both literary and informational</vt:lpstr>
      <vt:lpstr>The Why:  Shift Three  Regular Practice with Complex Text and its Academic Language</vt:lpstr>
      <vt:lpstr>Mathematics:  3 shifts The What</vt:lpstr>
      <vt:lpstr>The Why: Shift One  Focus strongly where the Standards focus</vt:lpstr>
      <vt:lpstr>Traditional U.S. Approach</vt:lpstr>
      <vt:lpstr>Focusing attention within Number and Operations</vt:lpstr>
      <vt:lpstr>The Why:  Shift Two  Coherence Think across grades, and link to major topics within grades</vt:lpstr>
      <vt:lpstr>Coherence: Think across grades</vt:lpstr>
      <vt:lpstr>Slide 14</vt:lpstr>
      <vt:lpstr>Coherence: Link to major topics within grades</vt:lpstr>
      <vt:lpstr>The Why: Shift Three   Rigor  In major topics, pursue conceptual understanding, procedural skill and fluency, and application</vt:lpstr>
      <vt:lpstr>Slide 17</vt:lpstr>
      <vt:lpstr>Required Fluencies in K-6</vt:lpstr>
      <vt:lpstr>Implementation</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the Standards</dc:title>
  <dc:creator>Sandra</dc:creator>
  <cp:lastModifiedBy>Guest</cp:lastModifiedBy>
  <cp:revision>31</cp:revision>
  <cp:lastPrinted>2012-04-27T18:16:36Z</cp:lastPrinted>
  <dcterms:created xsi:type="dcterms:W3CDTF">2012-01-10T18:21:02Z</dcterms:created>
  <dcterms:modified xsi:type="dcterms:W3CDTF">2012-10-13T23:40:00Z</dcterms:modified>
</cp:coreProperties>
</file>