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6" r:id="rId5"/>
  </p:sldMasterIdLst>
  <p:notesMasterIdLst>
    <p:notesMasterId r:id="rId40"/>
  </p:notesMasterIdLst>
  <p:handoutMasterIdLst>
    <p:handoutMasterId r:id="rId41"/>
  </p:handoutMasterIdLst>
  <p:sldIdLst>
    <p:sldId id="256" r:id="rId6"/>
    <p:sldId id="621" r:id="rId7"/>
    <p:sldId id="645" r:id="rId8"/>
    <p:sldId id="646" r:id="rId9"/>
    <p:sldId id="648" r:id="rId10"/>
    <p:sldId id="650" r:id="rId11"/>
    <p:sldId id="651" r:id="rId12"/>
    <p:sldId id="630" r:id="rId13"/>
    <p:sldId id="632" r:id="rId14"/>
    <p:sldId id="642" r:id="rId15"/>
    <p:sldId id="644" r:id="rId16"/>
    <p:sldId id="652" r:id="rId17"/>
    <p:sldId id="653" r:id="rId18"/>
    <p:sldId id="654" r:id="rId19"/>
    <p:sldId id="655" r:id="rId20"/>
    <p:sldId id="656" r:id="rId21"/>
    <p:sldId id="657" r:id="rId22"/>
    <p:sldId id="658" r:id="rId23"/>
    <p:sldId id="659" r:id="rId24"/>
    <p:sldId id="660" r:id="rId25"/>
    <p:sldId id="661" r:id="rId26"/>
    <p:sldId id="662" r:id="rId27"/>
    <p:sldId id="663" r:id="rId28"/>
    <p:sldId id="664" r:id="rId29"/>
    <p:sldId id="665" r:id="rId30"/>
    <p:sldId id="666" r:id="rId31"/>
    <p:sldId id="667" r:id="rId32"/>
    <p:sldId id="668" r:id="rId33"/>
    <p:sldId id="669" r:id="rId34"/>
    <p:sldId id="670" r:id="rId35"/>
    <p:sldId id="671" r:id="rId36"/>
    <p:sldId id="672" r:id="rId37"/>
    <p:sldId id="673" r:id="rId38"/>
    <p:sldId id="675" r:id="rId3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ven Chrostowski" initials="sxc" lastIdx="1" clrIdx="0"/>
  <p:cmAuthor id="1" name="Tamara Reavis" initials="TR"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1B2"/>
    <a:srgbClr val="8F23B3"/>
    <a:srgbClr val="C2C2C2"/>
    <a:srgbClr val="B9F2FF"/>
    <a:srgbClr val="D1F6FF"/>
    <a:srgbClr val="8E90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73" autoAdjust="0"/>
    <p:restoredTop sz="91411" autoAdjust="0"/>
  </p:normalViewPr>
  <p:slideViewPr>
    <p:cSldViewPr>
      <p:cViewPr varScale="1">
        <p:scale>
          <a:sx n="100" d="100"/>
          <a:sy n="100" d="100"/>
        </p:scale>
        <p:origin x="-30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76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0A0927-BD8F-4927-AA9D-5AF7E7D3985E}" type="doc">
      <dgm:prSet loTypeId="urn:microsoft.com/office/officeart/2005/8/layout/hProcess9" loCatId="process" qsTypeId="urn:microsoft.com/office/officeart/2005/8/quickstyle/simple1#1" qsCatId="simple" csTypeId="urn:microsoft.com/office/officeart/2005/8/colors/accent1_2#1" csCatId="accent1" phldr="1"/>
      <dgm:spPr/>
    </dgm:pt>
    <dgm:pt modelId="{C3C82918-614A-479A-8F0E-F5AAB375F2BA}">
      <dgm:prSet phldrT="[Text]" custT="1"/>
      <dgm:spPr>
        <a:solidFill>
          <a:srgbClr val="0091B2"/>
        </a:solidFill>
      </dgm:spPr>
      <dgm:t>
        <a:bodyPr/>
        <a:lstStyle/>
        <a:p>
          <a:r>
            <a:rPr lang="en-US" sz="2400" dirty="0" smtClean="0"/>
            <a:t>K–2</a:t>
          </a:r>
          <a:endParaRPr lang="en-US" sz="2400" dirty="0"/>
        </a:p>
      </dgm:t>
    </dgm:pt>
    <dgm:pt modelId="{B055D7AE-19FE-44B5-B00E-C3A98C31561B}" type="parTrans" cxnId="{85F465D9-C7F9-4194-AE4F-16890A66DD88}">
      <dgm:prSet/>
      <dgm:spPr/>
      <dgm:t>
        <a:bodyPr/>
        <a:lstStyle/>
        <a:p>
          <a:endParaRPr lang="en-US"/>
        </a:p>
      </dgm:t>
    </dgm:pt>
    <dgm:pt modelId="{848AADDF-9710-4513-854C-F14589042EEF}" type="sibTrans" cxnId="{85F465D9-C7F9-4194-AE4F-16890A66DD88}">
      <dgm:prSet/>
      <dgm:spPr/>
      <dgm:t>
        <a:bodyPr/>
        <a:lstStyle/>
        <a:p>
          <a:endParaRPr lang="en-US"/>
        </a:p>
      </dgm:t>
    </dgm:pt>
    <dgm:pt modelId="{6E735443-3C07-4F43-98B6-E8E76E30F617}">
      <dgm:prSet phldrT="[Text]" custT="1"/>
      <dgm:spPr>
        <a:solidFill>
          <a:srgbClr val="0091B2"/>
        </a:solidFill>
      </dgm:spPr>
      <dgm:t>
        <a:bodyPr/>
        <a:lstStyle/>
        <a:p>
          <a:r>
            <a:rPr lang="en-US" sz="2400" dirty="0" smtClean="0"/>
            <a:t>Grades 3–8</a:t>
          </a:r>
          <a:endParaRPr lang="en-US" sz="2400" dirty="0"/>
        </a:p>
      </dgm:t>
    </dgm:pt>
    <dgm:pt modelId="{737BAF2B-F882-4B19-89DC-6C2FFC9A8FA2}" type="parTrans" cxnId="{3C84EAB3-A6BA-4A45-B128-0DD91947B400}">
      <dgm:prSet/>
      <dgm:spPr/>
      <dgm:t>
        <a:bodyPr/>
        <a:lstStyle/>
        <a:p>
          <a:endParaRPr lang="en-US"/>
        </a:p>
      </dgm:t>
    </dgm:pt>
    <dgm:pt modelId="{AE3B8066-BF3F-4B5B-BCEB-65D0DDC141A7}" type="sibTrans" cxnId="{3C84EAB3-A6BA-4A45-B128-0DD91947B400}">
      <dgm:prSet/>
      <dgm:spPr/>
      <dgm:t>
        <a:bodyPr/>
        <a:lstStyle/>
        <a:p>
          <a:endParaRPr lang="en-US"/>
        </a:p>
      </dgm:t>
    </dgm:pt>
    <dgm:pt modelId="{849EB0F9-9767-423B-8759-1A4C167860E0}">
      <dgm:prSet phldrT="[Text]" custT="1"/>
      <dgm:spPr>
        <a:solidFill>
          <a:srgbClr val="0091B2"/>
        </a:solidFill>
      </dgm:spPr>
      <dgm:t>
        <a:bodyPr/>
        <a:lstStyle/>
        <a:p>
          <a:r>
            <a:rPr lang="en-US" sz="2400" dirty="0" smtClean="0"/>
            <a:t>High</a:t>
          </a:r>
          <a:br>
            <a:rPr lang="en-US" sz="2400" dirty="0" smtClean="0"/>
          </a:br>
          <a:r>
            <a:rPr lang="en-US" sz="2400" dirty="0" smtClean="0"/>
            <a:t>School</a:t>
          </a:r>
          <a:endParaRPr lang="en-US" sz="2400" dirty="0"/>
        </a:p>
      </dgm:t>
    </dgm:pt>
    <dgm:pt modelId="{1334B5CC-FED6-4F53-8E69-B5FABD240D4B}" type="parTrans" cxnId="{FA75E870-124B-476B-8C4A-78C4711AE3C2}">
      <dgm:prSet/>
      <dgm:spPr/>
      <dgm:t>
        <a:bodyPr/>
        <a:lstStyle/>
        <a:p>
          <a:endParaRPr lang="en-US"/>
        </a:p>
      </dgm:t>
    </dgm:pt>
    <dgm:pt modelId="{C0C2063D-91DC-4DA9-9F3C-FE88217C83A0}" type="sibTrans" cxnId="{FA75E870-124B-476B-8C4A-78C4711AE3C2}">
      <dgm:prSet/>
      <dgm:spPr/>
      <dgm:t>
        <a:bodyPr/>
        <a:lstStyle/>
        <a:p>
          <a:endParaRPr lang="en-US"/>
        </a:p>
      </dgm:t>
    </dgm:pt>
    <dgm:pt modelId="{92043DFF-B4B5-45F4-829F-718C07567C60}" type="pres">
      <dgm:prSet presAssocID="{E00A0927-BD8F-4927-AA9D-5AF7E7D3985E}" presName="CompostProcess" presStyleCnt="0">
        <dgm:presLayoutVars>
          <dgm:dir/>
          <dgm:resizeHandles val="exact"/>
        </dgm:presLayoutVars>
      </dgm:prSet>
      <dgm:spPr/>
    </dgm:pt>
    <dgm:pt modelId="{93F81525-F0C2-48FC-937E-2A3E2DB1F49B}" type="pres">
      <dgm:prSet presAssocID="{E00A0927-BD8F-4927-AA9D-5AF7E7D3985E}" presName="arrow" presStyleLbl="bgShp" presStyleIdx="0" presStyleCnt="1" custScaleY="80165"/>
      <dgm:spPr>
        <a:gradFill flip="none" rotWithShape="0">
          <a:gsLst>
            <a:gs pos="0">
              <a:srgbClr val="0091B2">
                <a:tint val="66000"/>
                <a:satMod val="160000"/>
              </a:srgbClr>
            </a:gs>
            <a:gs pos="50000">
              <a:srgbClr val="0091B2">
                <a:tint val="44500"/>
                <a:satMod val="160000"/>
              </a:srgbClr>
            </a:gs>
            <a:gs pos="100000">
              <a:srgbClr val="0091B2">
                <a:tint val="23500"/>
                <a:satMod val="160000"/>
              </a:srgbClr>
            </a:gs>
          </a:gsLst>
          <a:lin ang="5400000" scaled="1"/>
          <a:tileRect/>
        </a:gradFill>
      </dgm:spPr>
    </dgm:pt>
    <dgm:pt modelId="{5489A358-D29B-4701-83D2-39C038CF1AA2}" type="pres">
      <dgm:prSet presAssocID="{E00A0927-BD8F-4927-AA9D-5AF7E7D3985E}" presName="linearProcess" presStyleCnt="0"/>
      <dgm:spPr/>
    </dgm:pt>
    <dgm:pt modelId="{A2A71A9A-AD6C-4A98-A0D2-EECAD175EBD1}" type="pres">
      <dgm:prSet presAssocID="{C3C82918-614A-479A-8F0E-F5AAB375F2BA}" presName="textNode" presStyleLbl="node1" presStyleIdx="0" presStyleCnt="3" custScaleX="46070" custScaleY="61158" custLinFactNeighborX="17947" custLinFactNeighborY="-25414">
        <dgm:presLayoutVars>
          <dgm:bulletEnabled val="1"/>
        </dgm:presLayoutVars>
      </dgm:prSet>
      <dgm:spPr/>
      <dgm:t>
        <a:bodyPr/>
        <a:lstStyle/>
        <a:p>
          <a:endParaRPr lang="en-US"/>
        </a:p>
      </dgm:t>
    </dgm:pt>
    <dgm:pt modelId="{57F9F140-105D-4FBE-BB48-893C9D8398BF}" type="pres">
      <dgm:prSet presAssocID="{848AADDF-9710-4513-854C-F14589042EEF}" presName="sibTrans" presStyleCnt="0"/>
      <dgm:spPr/>
    </dgm:pt>
    <dgm:pt modelId="{9C90ADA8-E1D7-487E-8D55-7BBCA6D01280}" type="pres">
      <dgm:prSet presAssocID="{6E735443-3C07-4F43-98B6-E8E76E30F617}" presName="textNode" presStyleLbl="node1" presStyleIdx="1" presStyleCnt="3" custScaleX="118926" custScaleY="61158" custLinFactNeighborX="-50729" custLinFactNeighborY="-25414">
        <dgm:presLayoutVars>
          <dgm:bulletEnabled val="1"/>
        </dgm:presLayoutVars>
      </dgm:prSet>
      <dgm:spPr/>
      <dgm:t>
        <a:bodyPr/>
        <a:lstStyle/>
        <a:p>
          <a:endParaRPr lang="en-US"/>
        </a:p>
      </dgm:t>
    </dgm:pt>
    <dgm:pt modelId="{F778E7AF-5A1F-4503-92F3-C4C43C566D13}" type="pres">
      <dgm:prSet presAssocID="{AE3B8066-BF3F-4B5B-BCEB-65D0DDC141A7}" presName="sibTrans" presStyleCnt="0"/>
      <dgm:spPr/>
    </dgm:pt>
    <dgm:pt modelId="{E80C508C-61FC-46A3-B997-3CD563747018}" type="pres">
      <dgm:prSet presAssocID="{849EB0F9-9767-423B-8759-1A4C167860E0}" presName="textNode" presStyleLbl="node1" presStyleIdx="2" presStyleCnt="3" custScaleX="80845" custScaleY="61158" custLinFactX="-3766" custLinFactNeighborX="-100000" custLinFactNeighborY="-25414">
        <dgm:presLayoutVars>
          <dgm:bulletEnabled val="1"/>
        </dgm:presLayoutVars>
      </dgm:prSet>
      <dgm:spPr/>
      <dgm:t>
        <a:bodyPr/>
        <a:lstStyle/>
        <a:p>
          <a:endParaRPr lang="en-US"/>
        </a:p>
      </dgm:t>
    </dgm:pt>
  </dgm:ptLst>
  <dgm:cxnLst>
    <dgm:cxn modelId="{3C84EAB3-A6BA-4A45-B128-0DD91947B400}" srcId="{E00A0927-BD8F-4927-AA9D-5AF7E7D3985E}" destId="{6E735443-3C07-4F43-98B6-E8E76E30F617}" srcOrd="1" destOrd="0" parTransId="{737BAF2B-F882-4B19-89DC-6C2FFC9A8FA2}" sibTransId="{AE3B8066-BF3F-4B5B-BCEB-65D0DDC141A7}"/>
    <dgm:cxn modelId="{FA75E870-124B-476B-8C4A-78C4711AE3C2}" srcId="{E00A0927-BD8F-4927-AA9D-5AF7E7D3985E}" destId="{849EB0F9-9767-423B-8759-1A4C167860E0}" srcOrd="2" destOrd="0" parTransId="{1334B5CC-FED6-4F53-8E69-B5FABD240D4B}" sibTransId="{C0C2063D-91DC-4DA9-9F3C-FE88217C83A0}"/>
    <dgm:cxn modelId="{85F465D9-C7F9-4194-AE4F-16890A66DD88}" srcId="{E00A0927-BD8F-4927-AA9D-5AF7E7D3985E}" destId="{C3C82918-614A-479A-8F0E-F5AAB375F2BA}" srcOrd="0" destOrd="0" parTransId="{B055D7AE-19FE-44B5-B00E-C3A98C31561B}" sibTransId="{848AADDF-9710-4513-854C-F14589042EEF}"/>
    <dgm:cxn modelId="{E8B8171A-9216-418A-A519-F88E35C5C06E}" type="presOf" srcId="{6E735443-3C07-4F43-98B6-E8E76E30F617}" destId="{9C90ADA8-E1D7-487E-8D55-7BBCA6D01280}" srcOrd="0" destOrd="0" presId="urn:microsoft.com/office/officeart/2005/8/layout/hProcess9"/>
    <dgm:cxn modelId="{0603E5F4-2ADE-4774-8274-DD02CE699BC1}" type="presOf" srcId="{E00A0927-BD8F-4927-AA9D-5AF7E7D3985E}" destId="{92043DFF-B4B5-45F4-829F-718C07567C60}" srcOrd="0" destOrd="0" presId="urn:microsoft.com/office/officeart/2005/8/layout/hProcess9"/>
    <dgm:cxn modelId="{026FE1BC-A2D3-4342-AABF-3D642B8EBAFF}" type="presOf" srcId="{C3C82918-614A-479A-8F0E-F5AAB375F2BA}" destId="{A2A71A9A-AD6C-4A98-A0D2-EECAD175EBD1}" srcOrd="0" destOrd="0" presId="urn:microsoft.com/office/officeart/2005/8/layout/hProcess9"/>
    <dgm:cxn modelId="{A1A5CA9C-7319-4284-90D2-75F2DCDE55CF}" type="presOf" srcId="{849EB0F9-9767-423B-8759-1A4C167860E0}" destId="{E80C508C-61FC-46A3-B997-3CD563747018}" srcOrd="0" destOrd="0" presId="urn:microsoft.com/office/officeart/2005/8/layout/hProcess9"/>
    <dgm:cxn modelId="{DF6EC368-9A19-48BD-B500-69A89C0879D6}" type="presParOf" srcId="{92043DFF-B4B5-45F4-829F-718C07567C60}" destId="{93F81525-F0C2-48FC-937E-2A3E2DB1F49B}" srcOrd="0" destOrd="0" presId="urn:microsoft.com/office/officeart/2005/8/layout/hProcess9"/>
    <dgm:cxn modelId="{5D8B6E95-BC02-4BCB-8E8A-79CFABC84E97}" type="presParOf" srcId="{92043DFF-B4B5-45F4-829F-718C07567C60}" destId="{5489A358-D29B-4701-83D2-39C038CF1AA2}" srcOrd="1" destOrd="0" presId="urn:microsoft.com/office/officeart/2005/8/layout/hProcess9"/>
    <dgm:cxn modelId="{5BFB323A-0F5C-484C-AE70-3B18A26492E3}" type="presParOf" srcId="{5489A358-D29B-4701-83D2-39C038CF1AA2}" destId="{A2A71A9A-AD6C-4A98-A0D2-EECAD175EBD1}" srcOrd="0" destOrd="0" presId="urn:microsoft.com/office/officeart/2005/8/layout/hProcess9"/>
    <dgm:cxn modelId="{01DF2C9A-A3E2-4C2A-870F-B7773C49D1FB}" type="presParOf" srcId="{5489A358-D29B-4701-83D2-39C038CF1AA2}" destId="{57F9F140-105D-4FBE-BB48-893C9D8398BF}" srcOrd="1" destOrd="0" presId="urn:microsoft.com/office/officeart/2005/8/layout/hProcess9"/>
    <dgm:cxn modelId="{3BED626D-46E6-4443-8286-8499353CD95A}" type="presParOf" srcId="{5489A358-D29B-4701-83D2-39C038CF1AA2}" destId="{9C90ADA8-E1D7-487E-8D55-7BBCA6D01280}" srcOrd="2" destOrd="0" presId="urn:microsoft.com/office/officeart/2005/8/layout/hProcess9"/>
    <dgm:cxn modelId="{314F70CA-8F8D-4828-A1BE-874027BB7488}" type="presParOf" srcId="{5489A358-D29B-4701-83D2-39C038CF1AA2}" destId="{F778E7AF-5A1F-4503-92F3-C4C43C566D13}" srcOrd="3" destOrd="0" presId="urn:microsoft.com/office/officeart/2005/8/layout/hProcess9"/>
    <dgm:cxn modelId="{0E92ACD8-2C9A-474D-8B26-A46CF2335E51}" type="presParOf" srcId="{5489A358-D29B-4701-83D2-39C038CF1AA2}" destId="{E80C508C-61FC-46A3-B997-3CD563747018}" srcOrd="4" destOrd="0" presId="urn:microsoft.com/office/officeart/2005/8/layout/hProcess9"/>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81525-F0C2-48FC-937E-2A3E2DB1F49B}">
      <dsp:nvSpPr>
        <dsp:cNvPr id="0" name=""/>
        <dsp:cNvSpPr/>
      </dsp:nvSpPr>
      <dsp:spPr>
        <a:xfrm>
          <a:off x="628649" y="549150"/>
          <a:ext cx="7124700" cy="1975098"/>
        </a:xfrm>
        <a:prstGeom prst="rightArrow">
          <a:avLst/>
        </a:prstGeom>
        <a:gradFill flip="none" rotWithShape="0">
          <a:gsLst>
            <a:gs pos="0">
              <a:srgbClr val="0091B2">
                <a:tint val="66000"/>
                <a:satMod val="160000"/>
              </a:srgbClr>
            </a:gs>
            <a:gs pos="50000">
              <a:srgbClr val="0091B2">
                <a:tint val="44500"/>
                <a:satMod val="160000"/>
              </a:srgbClr>
            </a:gs>
            <a:gs pos="100000">
              <a:srgbClr val="0091B2">
                <a:tint val="23500"/>
                <a:satMod val="160000"/>
              </a:srgbClr>
            </a:gs>
          </a:gsLst>
          <a:lin ang="5400000" scaled="1"/>
          <a:tileRect/>
        </a:gradFill>
        <a:ln>
          <a:noFill/>
        </a:ln>
        <a:effectLst/>
      </dsp:spPr>
      <dsp:style>
        <a:lnRef idx="0">
          <a:scrgbClr r="0" g="0" b="0"/>
        </a:lnRef>
        <a:fillRef idx="1">
          <a:scrgbClr r="0" g="0" b="0"/>
        </a:fillRef>
        <a:effectRef idx="0">
          <a:scrgbClr r="0" g="0" b="0"/>
        </a:effectRef>
        <a:fontRef idx="minor"/>
      </dsp:style>
    </dsp:sp>
    <dsp:sp modelId="{A2A71A9A-AD6C-4A98-A0D2-EECAD175EBD1}">
      <dsp:nvSpPr>
        <dsp:cNvPr id="0" name=""/>
        <dsp:cNvSpPr/>
      </dsp:nvSpPr>
      <dsp:spPr>
        <a:xfrm>
          <a:off x="756156" y="1153148"/>
          <a:ext cx="1158476" cy="751851"/>
        </a:xfrm>
        <a:prstGeom prst="roundRect">
          <a:avLst/>
        </a:prstGeom>
        <a:solidFill>
          <a:srgbClr val="0091B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K–2</a:t>
          </a:r>
          <a:endParaRPr lang="en-US" sz="2400" kern="1200" dirty="0"/>
        </a:p>
      </dsp:txBody>
      <dsp:txXfrm>
        <a:off x="792858" y="1189850"/>
        <a:ext cx="1085072" cy="678447"/>
      </dsp:txXfrm>
    </dsp:sp>
    <dsp:sp modelId="{9C90ADA8-E1D7-487E-8D55-7BBCA6D01280}">
      <dsp:nvSpPr>
        <dsp:cNvPr id="0" name=""/>
        <dsp:cNvSpPr/>
      </dsp:nvSpPr>
      <dsp:spPr>
        <a:xfrm>
          <a:off x="2045912" y="1153148"/>
          <a:ext cx="2990513" cy="751851"/>
        </a:xfrm>
        <a:prstGeom prst="roundRect">
          <a:avLst/>
        </a:prstGeom>
        <a:solidFill>
          <a:srgbClr val="0091B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Grades 3–8</a:t>
          </a:r>
          <a:endParaRPr lang="en-US" sz="2400" kern="1200" dirty="0"/>
        </a:p>
      </dsp:txBody>
      <dsp:txXfrm>
        <a:off x="2082614" y="1189850"/>
        <a:ext cx="2917109" cy="678447"/>
      </dsp:txXfrm>
    </dsp:sp>
    <dsp:sp modelId="{E80C508C-61FC-46A3-B997-3CD563747018}">
      <dsp:nvSpPr>
        <dsp:cNvPr id="0" name=""/>
        <dsp:cNvSpPr/>
      </dsp:nvSpPr>
      <dsp:spPr>
        <a:xfrm>
          <a:off x="5154330" y="1153148"/>
          <a:ext cx="2032928" cy="751851"/>
        </a:xfrm>
        <a:prstGeom prst="roundRect">
          <a:avLst/>
        </a:prstGeom>
        <a:solidFill>
          <a:srgbClr val="0091B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High</a:t>
          </a:r>
          <a:br>
            <a:rPr lang="en-US" sz="2400" kern="1200" dirty="0" smtClean="0"/>
          </a:br>
          <a:r>
            <a:rPr lang="en-US" sz="2400" kern="1200" dirty="0" smtClean="0"/>
            <a:t>School</a:t>
          </a:r>
          <a:endParaRPr lang="en-US" sz="2400" kern="1200" dirty="0"/>
        </a:p>
      </dsp:txBody>
      <dsp:txXfrm>
        <a:off x="5191032" y="1189850"/>
        <a:ext cx="1959524" cy="67844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pitchFamily="34" charset="0"/>
              </a:defRPr>
            </a:lvl1pPr>
          </a:lstStyle>
          <a:p>
            <a:pPr>
              <a:defRPr/>
            </a:pPr>
            <a:fld id="{054EB893-F802-4DDB-AF51-B0BE8479C699}" type="datetimeFigureOut">
              <a:rPr lang="en-US"/>
              <a:pPr>
                <a:defRPr/>
              </a:pPr>
              <a:t>5/2/2013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ea typeface="+mn-ea"/>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itchFamily="34" charset="0"/>
              </a:defRPr>
            </a:lvl1pPr>
          </a:lstStyle>
          <a:p>
            <a:pPr>
              <a:defRPr/>
            </a:pPr>
            <a:fld id="{766D1320-6AF3-4D47-9BAA-87B9B5411719}" type="slidenum">
              <a:rPr lang="en-US"/>
              <a:pPr>
                <a:defRPr/>
              </a:pPr>
              <a:t>‹#›</a:t>
            </a:fld>
            <a:endParaRPr lang="en-US"/>
          </a:p>
        </p:txBody>
      </p:sp>
    </p:spTree>
    <p:extLst>
      <p:ext uri="{BB962C8B-B14F-4D97-AF65-F5344CB8AC3E}">
        <p14:creationId xmlns:p14="http://schemas.microsoft.com/office/powerpoint/2010/main" val="42561413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pitchFamily="34" charset="0"/>
              </a:defRPr>
            </a:lvl1pPr>
          </a:lstStyle>
          <a:p>
            <a:pPr>
              <a:defRPr/>
            </a:pPr>
            <a:fld id="{B0F20E99-1E7E-478C-BF5B-C1F5A0E1AB42}" type="datetimeFigureOut">
              <a:rPr lang="en-US"/>
              <a:pPr>
                <a:defRPr/>
              </a:pPr>
              <a:t>5/2/2013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itchFamily="34" charset="0"/>
              </a:defRPr>
            </a:lvl1pPr>
          </a:lstStyle>
          <a:p>
            <a:pPr>
              <a:defRPr/>
            </a:pPr>
            <a:fld id="{2DA2F25F-6DCD-45F3-AD02-4167EF5A2304}" type="slidenum">
              <a:rPr lang="en-US"/>
              <a:pPr>
                <a:defRPr/>
              </a:pPr>
              <a:t>‹#›</a:t>
            </a:fld>
            <a:endParaRPr lang="en-US"/>
          </a:p>
        </p:txBody>
      </p:sp>
    </p:spTree>
    <p:extLst>
      <p:ext uri="{BB962C8B-B14F-4D97-AF65-F5344CB8AC3E}">
        <p14:creationId xmlns:p14="http://schemas.microsoft.com/office/powerpoint/2010/main" val="28389581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25604" name="Slide Number Placeholder 3"/>
          <p:cNvSpPr>
            <a:spLocks noGrp="1"/>
          </p:cNvSpPr>
          <p:nvPr>
            <p:ph type="sldNum" sz="quarter" idx="5"/>
          </p:nvPr>
        </p:nvSpPr>
        <p:spPr bwMode="auto">
          <a:noFill/>
          <a:ln>
            <a:miter lim="800000"/>
            <a:headEnd/>
            <a:tailEnd/>
          </a:ln>
        </p:spPr>
        <p:txBody>
          <a:bodyPr/>
          <a:lstStyle/>
          <a:p>
            <a:fld id="{D60F8628-FC67-41F5-BED5-23B0CF705A9F}"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ＭＳ Ｐゴシック" charset="0"/>
                <a:cs typeface="+mn-cs"/>
              </a:rPr>
              <a:t>The draft Manual</a:t>
            </a:r>
            <a:r>
              <a:rPr lang="en-US" sz="1200" i="1" kern="1200" dirty="0" smtClean="0">
                <a:solidFill>
                  <a:schemeClr val="tx1"/>
                </a:solidFill>
                <a:effectLst/>
                <a:latin typeface="+mn-lt"/>
                <a:ea typeface="ＭＳ Ｐゴシック" charset="0"/>
                <a:cs typeface="+mn-cs"/>
              </a:rPr>
              <a:t> </a:t>
            </a:r>
            <a:r>
              <a:rPr lang="en-US" sz="1200" kern="1200" dirty="0" smtClean="0">
                <a:solidFill>
                  <a:schemeClr val="tx1"/>
                </a:solidFill>
                <a:effectLst/>
                <a:latin typeface="+mn-lt"/>
                <a:ea typeface="ＭＳ Ｐゴシック" charset="0"/>
                <a:cs typeface="+mn-cs"/>
              </a:rPr>
              <a:t>details a three-tiered process to providing access to the assessments for all students:</a:t>
            </a:r>
          </a:p>
          <a:p>
            <a:r>
              <a:rPr lang="en-US" sz="1200" kern="1200" dirty="0" smtClean="0">
                <a:solidFill>
                  <a:schemeClr val="tx1"/>
                </a:solidFill>
                <a:effectLst/>
                <a:latin typeface="+mn-lt"/>
                <a:ea typeface="ＭＳ Ｐゴシック" charset="0"/>
                <a:cs typeface="+mn-cs"/>
              </a:rPr>
              <a:t> </a:t>
            </a:r>
          </a:p>
          <a:p>
            <a:pPr lvl="0"/>
            <a:r>
              <a:rPr lang="en-US" sz="1200" u="sng" kern="1200" dirty="0" smtClean="0">
                <a:solidFill>
                  <a:schemeClr val="tx1"/>
                </a:solidFill>
                <a:effectLst/>
                <a:latin typeface="+mn-lt"/>
                <a:ea typeface="ＭＳ Ｐゴシック" charset="0"/>
                <a:cs typeface="+mn-cs"/>
              </a:rPr>
              <a:t>Embedded Supports</a:t>
            </a:r>
            <a:r>
              <a:rPr lang="en-US" sz="1200" kern="1200" dirty="0" smtClean="0">
                <a:solidFill>
                  <a:schemeClr val="tx1"/>
                </a:solidFill>
                <a:effectLst/>
                <a:latin typeface="+mn-lt"/>
                <a:ea typeface="ＭＳ Ｐゴシック" charset="0"/>
                <a:cs typeface="+mn-cs"/>
              </a:rPr>
              <a:t>: Tools embedded in the computer-delivered system available to all students to use (e.g. font magnification, highlighting tool, bolding, underlining)</a:t>
            </a:r>
          </a:p>
          <a:p>
            <a:pPr lvl="0"/>
            <a:endParaRPr lang="en-US" sz="1200" kern="1200" dirty="0" smtClean="0">
              <a:solidFill>
                <a:schemeClr val="tx1"/>
              </a:solidFill>
              <a:effectLst/>
              <a:latin typeface="+mn-lt"/>
              <a:ea typeface="ＭＳ Ｐゴシック" charset="0"/>
              <a:cs typeface="+mn-cs"/>
            </a:endParaRPr>
          </a:p>
          <a:p>
            <a:pPr lvl="0"/>
            <a:r>
              <a:rPr lang="en-US" sz="1200" u="sng" kern="1200" dirty="0" smtClean="0">
                <a:solidFill>
                  <a:schemeClr val="tx1"/>
                </a:solidFill>
                <a:effectLst/>
                <a:latin typeface="+mn-lt"/>
                <a:ea typeface="ＭＳ Ｐゴシック" charset="0"/>
                <a:cs typeface="+mn-cs"/>
              </a:rPr>
              <a:t>Accessibility Features</a:t>
            </a:r>
            <a:r>
              <a:rPr lang="en-US" sz="1200" kern="1200" dirty="0" smtClean="0">
                <a:solidFill>
                  <a:schemeClr val="tx1"/>
                </a:solidFill>
                <a:effectLst/>
                <a:latin typeface="+mn-lt"/>
                <a:ea typeface="ＭＳ Ｐゴシック" charset="0"/>
                <a:cs typeface="+mn-cs"/>
              </a:rPr>
              <a:t>: Tools embedded in the computer-delivered system open to all students to use, but must be made available at the discretion of school-based educators (e.g. background/font color, answer masking) </a:t>
            </a:r>
          </a:p>
          <a:p>
            <a:pPr lvl="0"/>
            <a:endParaRPr lang="en-US" sz="1200" u="sng" kern="1200" dirty="0" smtClean="0">
              <a:solidFill>
                <a:schemeClr val="tx1"/>
              </a:solidFill>
              <a:effectLst/>
              <a:latin typeface="+mn-lt"/>
              <a:ea typeface="ＭＳ Ｐゴシック" charset="0"/>
              <a:cs typeface="+mn-cs"/>
            </a:endParaRPr>
          </a:p>
          <a:p>
            <a:pPr lvl="0"/>
            <a:r>
              <a:rPr lang="en-US" sz="1200" u="sng" kern="1200" dirty="0" smtClean="0">
                <a:solidFill>
                  <a:schemeClr val="tx1"/>
                </a:solidFill>
                <a:effectLst/>
                <a:latin typeface="+mn-lt"/>
                <a:ea typeface="ＭＳ Ｐゴシック" charset="0"/>
                <a:cs typeface="+mn-cs"/>
              </a:rPr>
              <a:t>Accommodations</a:t>
            </a:r>
            <a:r>
              <a:rPr lang="en-US" sz="1200" kern="1200" dirty="0" smtClean="0">
                <a:solidFill>
                  <a:schemeClr val="tx1"/>
                </a:solidFill>
                <a:effectLst/>
                <a:latin typeface="+mn-lt"/>
                <a:ea typeface="ＭＳ Ｐゴシック" charset="0"/>
                <a:cs typeface="+mn-cs"/>
              </a:rPr>
              <a:t>: Supports for SWD and ELs that increase access while maintaining a valid and reliable score (e.g. braille form, extended time, small group testing, word-to-word native language dictionary)</a:t>
            </a:r>
          </a:p>
          <a:p>
            <a:endParaRPr lang="en-US" dirty="0"/>
          </a:p>
        </p:txBody>
      </p:sp>
      <p:sp>
        <p:nvSpPr>
          <p:cNvPr id="4" name="Slide Number Placeholder 3"/>
          <p:cNvSpPr>
            <a:spLocks noGrp="1"/>
          </p:cNvSpPr>
          <p:nvPr>
            <p:ph type="sldNum" sz="quarter" idx="10"/>
          </p:nvPr>
        </p:nvSpPr>
        <p:spPr/>
        <p:txBody>
          <a:bodyPr/>
          <a:lstStyle/>
          <a:p>
            <a:pPr>
              <a:defRPr/>
            </a:pPr>
            <a:fld id="{2DA2F25F-6DCD-45F3-AD02-4167EF5A2304}" type="slidenum">
              <a:rPr lang="en-US" smtClean="0"/>
              <a:pPr>
                <a:defRPr/>
              </a:pPr>
              <a:t>16</a:t>
            </a:fld>
            <a:endParaRPr lang="en-US"/>
          </a:p>
        </p:txBody>
      </p:sp>
    </p:spTree>
    <p:extLst>
      <p:ext uri="{BB962C8B-B14F-4D97-AF65-F5344CB8AC3E}">
        <p14:creationId xmlns:p14="http://schemas.microsoft.com/office/powerpoint/2010/main" val="37379613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ＭＳ Ｐゴシック" charset="0"/>
                <a:cs typeface="+mn-cs"/>
              </a:rPr>
              <a:t>Individualizing access needs for the assessment provides increased opportunities for each student to accurately demonstrate knowledge and skills, and will reduce the chances of giving students incorrect accommodations or supports on the day of the test. Examples of accessibility features include: answer masking, background/font color, line reader, etc.</a:t>
            </a:r>
          </a:p>
          <a:p>
            <a:r>
              <a:rPr lang="en-US" sz="1200" b="1" kern="1200" dirty="0" smtClean="0">
                <a:solidFill>
                  <a:schemeClr val="tx1"/>
                </a:solidFill>
                <a:effectLst/>
                <a:latin typeface="+mn-lt"/>
                <a:ea typeface="ＭＳ Ｐゴシック" charset="0"/>
                <a:cs typeface="+mn-cs"/>
              </a:rPr>
              <a:t> </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pPr>
              <a:defRPr/>
            </a:pPr>
            <a:fld id="{2DA2F25F-6DCD-45F3-AD02-4167EF5A2304}" type="slidenum">
              <a:rPr lang="en-US" smtClean="0"/>
              <a:pPr>
                <a:defRPr/>
              </a:pPr>
              <a:t>19</a:t>
            </a:fld>
            <a:endParaRPr lang="en-US"/>
          </a:p>
        </p:txBody>
      </p:sp>
    </p:spTree>
    <p:extLst>
      <p:ext uri="{BB962C8B-B14F-4D97-AF65-F5344CB8AC3E}">
        <p14:creationId xmlns:p14="http://schemas.microsoft.com/office/powerpoint/2010/main" val="1593949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defRPr/>
            </a:pPr>
            <a:endParaRPr lang="en-US" dirty="0" smtClean="0"/>
          </a:p>
          <a:p>
            <a:pPr marL="171450" indent="-171450">
              <a:buFont typeface="Arial" pitchFamily="34" charset="0"/>
              <a:buChar char="•"/>
              <a:defRPr/>
            </a:pPr>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a:lstStyle/>
          <a:p>
            <a:fld id="{31A84797-B54F-4A5E-88BC-A7552D4E0164}" type="slidenum">
              <a:rPr lang="en-US" smtClean="0"/>
              <a:pPr/>
              <a:t>21</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defRPr/>
            </a:pPr>
            <a:endParaRPr lang="en-US" dirty="0" smtClean="0"/>
          </a:p>
          <a:p>
            <a:pPr marL="171450" indent="-171450">
              <a:buFont typeface="Arial" pitchFamily="34" charset="0"/>
              <a:buChar char="•"/>
              <a:defRPr/>
            </a:pPr>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a:lstStyle/>
          <a:p>
            <a:fld id="{31A84797-B54F-4A5E-88BC-A7552D4E0164}" type="slidenum">
              <a:rPr lang="en-US" smtClean="0"/>
              <a:pPr/>
              <a:t>24</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defRPr/>
            </a:pPr>
            <a:r>
              <a:rPr lang="en-US" u="sng" dirty="0" smtClean="0"/>
              <a:t>TALKING POINTS</a:t>
            </a:r>
          </a:p>
          <a:p>
            <a:pPr>
              <a:defRPr/>
            </a:pPr>
            <a:endParaRPr lang="en-US" dirty="0" smtClean="0"/>
          </a:p>
          <a:p>
            <a:pPr marL="171450" indent="-171450">
              <a:buFont typeface="Arial" pitchFamily="34" charset="0"/>
              <a:buChar char="•"/>
              <a:defRPr/>
            </a:pPr>
            <a:endParaRPr lang="en-US" dirty="0" smtClean="0"/>
          </a:p>
        </p:txBody>
      </p:sp>
      <p:sp>
        <p:nvSpPr>
          <p:cNvPr id="27652" name="Slide Number Placeholder 3"/>
          <p:cNvSpPr>
            <a:spLocks noGrp="1"/>
          </p:cNvSpPr>
          <p:nvPr>
            <p:ph type="sldNum" sz="quarter" idx="5"/>
          </p:nvPr>
        </p:nvSpPr>
        <p:spPr bwMode="auto">
          <a:noFill/>
          <a:ln>
            <a:miter lim="800000"/>
            <a:headEnd/>
            <a:tailEnd/>
          </a:ln>
        </p:spPr>
        <p:txBody>
          <a:bodyPr/>
          <a:lstStyle/>
          <a:p>
            <a:fld id="{060FB29E-CB34-4CDB-8D6F-729713EC31BE}" type="slidenum">
              <a:rPr lang="en-US" smtClean="0"/>
              <a:pPr/>
              <a:t>27</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ＭＳ Ｐゴシック" charset="0"/>
                <a:cs typeface="+mn-cs"/>
              </a:rPr>
              <a:t>Appropriate accommodations enable ELs to more effectively demonstrate their knowledge of the content. Because EL status itself is transitional in nature, there are accommodations specific to ELs that provide different degrees and types of linguistic support to ELs as they progress through beginning, intermediate, and advanced levels of English language proficiency. </a:t>
            </a:r>
            <a:endParaRPr lang="en-US" sz="1200" kern="1200" dirty="0" smtClean="0">
              <a:solidFill>
                <a:schemeClr val="tx1"/>
              </a:solidFill>
              <a:effectLst/>
              <a:latin typeface="+mn-lt"/>
              <a:ea typeface="ＭＳ Ｐゴシック" charset="0"/>
              <a:cs typeface="+mn-cs"/>
            </a:endParaRPr>
          </a:p>
          <a:p>
            <a:endParaRPr lang="en-US" sz="1200" kern="1200" dirty="0" smtClean="0">
              <a:solidFill>
                <a:schemeClr val="tx1"/>
              </a:solidFill>
              <a:effectLst/>
              <a:latin typeface="+mn-lt"/>
              <a:ea typeface="ＭＳ Ｐゴシック" charset="0"/>
              <a:cs typeface="+mn-cs"/>
            </a:endParaRPr>
          </a:p>
          <a:p>
            <a:r>
              <a:rPr lang="en-US" sz="1200" kern="1200" dirty="0" smtClean="0">
                <a:solidFill>
                  <a:schemeClr val="tx1"/>
                </a:solidFill>
                <a:effectLst/>
                <a:latin typeface="+mn-lt"/>
                <a:ea typeface="ＭＳ Ｐゴシック" charset="0"/>
                <a:cs typeface="+mn-cs"/>
              </a:rPr>
              <a:t>Many States currently use WIDA </a:t>
            </a:r>
            <a:r>
              <a:rPr lang="en-US" sz="1200" i="1" kern="1200" dirty="0" smtClean="0">
                <a:solidFill>
                  <a:schemeClr val="tx1"/>
                </a:solidFill>
                <a:effectLst/>
                <a:latin typeface="+mn-lt"/>
                <a:ea typeface="ＭＳ Ｐゴシック" charset="0"/>
                <a:cs typeface="+mn-cs"/>
              </a:rPr>
              <a:t>ACCESS for ELLs</a:t>
            </a:r>
            <a:r>
              <a:rPr lang="en-US" sz="1200" kern="1200" baseline="30000" dirty="0" smtClean="0">
                <a:solidFill>
                  <a:schemeClr val="tx1"/>
                </a:solidFill>
                <a:effectLst/>
                <a:latin typeface="+mn-lt"/>
                <a:ea typeface="ＭＳ Ｐゴシック" charset="0"/>
                <a:cs typeface="+mn-cs"/>
              </a:rPr>
              <a:t> </a:t>
            </a:r>
            <a:r>
              <a:rPr lang="en-US" sz="1200" kern="1200" dirty="0" smtClean="0">
                <a:solidFill>
                  <a:schemeClr val="tx1"/>
                </a:solidFill>
                <a:effectLst/>
                <a:latin typeface="+mn-lt"/>
                <a:ea typeface="ＭＳ Ｐゴシック" charset="0"/>
                <a:cs typeface="+mn-cs"/>
              </a:rPr>
              <a:t>and </a:t>
            </a:r>
            <a:r>
              <a:rPr lang="en-US" sz="1200" i="1" kern="1200" dirty="0" smtClean="0">
                <a:solidFill>
                  <a:schemeClr val="tx1"/>
                </a:solidFill>
                <a:effectLst/>
                <a:latin typeface="+mn-lt"/>
                <a:ea typeface="ＭＳ Ｐゴシック" charset="0"/>
                <a:cs typeface="+mn-cs"/>
              </a:rPr>
              <a:t>ELDA</a:t>
            </a:r>
            <a:r>
              <a:rPr lang="en-US" sz="1200" kern="1200" dirty="0" smtClean="0">
                <a:solidFill>
                  <a:schemeClr val="tx1"/>
                </a:solidFill>
                <a:effectLst/>
                <a:latin typeface="+mn-lt"/>
                <a:ea typeface="ＭＳ Ｐゴシック" charset="0"/>
                <a:cs typeface="+mn-cs"/>
              </a:rPr>
              <a:t> ELP assessments to determine English language proficiency. To meet U.S. Department of Education Flexibility Waiver requirements, many States are or will be implementing new ELP/ELD standards in the next two years. </a:t>
            </a:r>
          </a:p>
          <a:p>
            <a:endParaRPr lang="en-US" sz="1200" kern="1200" dirty="0" smtClean="0">
              <a:solidFill>
                <a:schemeClr val="tx1"/>
              </a:solidFill>
              <a:effectLst/>
              <a:latin typeface="+mn-lt"/>
              <a:ea typeface="ＭＳ Ｐゴシック" charset="0"/>
              <a:cs typeface="+mn-cs"/>
            </a:endParaRPr>
          </a:p>
          <a:p>
            <a:r>
              <a:rPr lang="en-US" sz="1200" kern="1200" dirty="0" smtClean="0">
                <a:solidFill>
                  <a:schemeClr val="tx1"/>
                </a:solidFill>
                <a:effectLst/>
                <a:latin typeface="+mn-lt"/>
                <a:ea typeface="ＭＳ Ｐゴシック" charset="0"/>
                <a:cs typeface="+mn-cs"/>
              </a:rPr>
              <a:t>As a result, the ELP performance level descriptors in this chart will be updated to align with States' new ELP/ELD Standards.  </a:t>
            </a:r>
          </a:p>
          <a:p>
            <a:endParaRPr lang="en-US" sz="1200" kern="1200" dirty="0" smtClean="0">
              <a:solidFill>
                <a:schemeClr val="tx1"/>
              </a:solidFill>
              <a:effectLst/>
              <a:latin typeface="+mn-lt"/>
              <a:ea typeface="ＭＳ Ｐゴシック" charset="0"/>
              <a:cs typeface="+mn-cs"/>
            </a:endParaRPr>
          </a:p>
          <a:p>
            <a:r>
              <a:rPr lang="en-US" sz="1200" kern="1200" dirty="0" smtClean="0">
                <a:solidFill>
                  <a:schemeClr val="tx1"/>
                </a:solidFill>
                <a:effectLst/>
                <a:latin typeface="+mn-lt"/>
                <a:ea typeface="ＭＳ Ｐゴシック" charset="0"/>
                <a:cs typeface="+mn-cs"/>
              </a:rPr>
              <a:t>Proposed</a:t>
            </a:r>
            <a:r>
              <a:rPr lang="en-US" sz="1200" kern="1200" baseline="0" dirty="0" smtClean="0">
                <a:solidFill>
                  <a:schemeClr val="tx1"/>
                </a:solidFill>
                <a:effectLst/>
                <a:latin typeface="+mn-lt"/>
                <a:ea typeface="ＭＳ Ｐゴシック" charset="0"/>
                <a:cs typeface="+mn-cs"/>
              </a:rPr>
              <a:t> guidance for selecting EL accommodations on PARCC assessments will use a composite ELP level that aligns with current WIDA ACCESS and ELDA levels.</a:t>
            </a:r>
            <a:endParaRPr lang="en-US" dirty="0"/>
          </a:p>
        </p:txBody>
      </p:sp>
      <p:sp>
        <p:nvSpPr>
          <p:cNvPr id="4" name="Slide Number Placeholder 3"/>
          <p:cNvSpPr>
            <a:spLocks noGrp="1"/>
          </p:cNvSpPr>
          <p:nvPr>
            <p:ph type="sldNum" sz="quarter" idx="10"/>
          </p:nvPr>
        </p:nvSpPr>
        <p:spPr/>
        <p:txBody>
          <a:bodyPr/>
          <a:lstStyle/>
          <a:p>
            <a:pPr>
              <a:defRPr/>
            </a:pPr>
            <a:fld id="{2DA2F25F-6DCD-45F3-AD02-4167EF5A2304}" type="slidenum">
              <a:rPr lang="en-US" smtClean="0"/>
              <a:pPr>
                <a:defRPr/>
              </a:pPr>
              <a:t>29</a:t>
            </a:fld>
            <a:endParaRPr lang="en-US"/>
          </a:p>
        </p:txBody>
      </p:sp>
    </p:spTree>
    <p:extLst>
      <p:ext uri="{BB962C8B-B14F-4D97-AF65-F5344CB8AC3E}">
        <p14:creationId xmlns:p14="http://schemas.microsoft.com/office/powerpoint/2010/main" val="10424646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defRPr/>
            </a:pPr>
            <a:r>
              <a:rPr lang="en-US" u="sng" dirty="0" smtClean="0"/>
              <a:t>TALKING POINTS</a:t>
            </a:r>
          </a:p>
          <a:p>
            <a:pPr>
              <a:defRPr/>
            </a:pPr>
            <a:endParaRPr lang="en-US" dirty="0" smtClean="0"/>
          </a:p>
          <a:p>
            <a:pPr marL="171450" indent="-171450">
              <a:buFont typeface="Arial" pitchFamily="34" charset="0"/>
              <a:buChar char="•"/>
              <a:defRPr/>
            </a:pPr>
            <a:endParaRPr lang="en-US" dirty="0" smtClean="0"/>
          </a:p>
        </p:txBody>
      </p:sp>
      <p:sp>
        <p:nvSpPr>
          <p:cNvPr id="27652" name="Slide Number Placeholder 3"/>
          <p:cNvSpPr>
            <a:spLocks noGrp="1"/>
          </p:cNvSpPr>
          <p:nvPr>
            <p:ph type="sldNum" sz="quarter" idx="5"/>
          </p:nvPr>
        </p:nvSpPr>
        <p:spPr bwMode="auto">
          <a:noFill/>
          <a:ln>
            <a:miter lim="800000"/>
            <a:headEnd/>
            <a:tailEnd/>
          </a:ln>
        </p:spPr>
        <p:txBody>
          <a:bodyPr/>
          <a:lstStyle/>
          <a:p>
            <a:fld id="{060FB29E-CB34-4CDB-8D6F-729713EC31BE}" type="slidenum">
              <a:rPr lang="en-US" smtClean="0"/>
              <a:pPr/>
              <a:t>31</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ea typeface="ＭＳ Ｐゴシック" pitchFamily="34" charset="-128"/>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FC0C1BF4-F254-4F4C-9308-8A1B128BD2B5}" type="slidenum">
              <a:rPr lang="en-US" smtClean="0">
                <a:latin typeface="Calibri" pitchFamily="34" charset="0"/>
              </a:rPr>
              <a:pPr eaLnBrk="1" hangingPunct="1"/>
              <a:t>33</a:t>
            </a:fld>
            <a:endParaRPr lang="en-US" smtClean="0">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25604" name="Slide Number Placeholder 3"/>
          <p:cNvSpPr>
            <a:spLocks noGrp="1"/>
          </p:cNvSpPr>
          <p:nvPr>
            <p:ph type="sldNum" sz="quarter" idx="5"/>
          </p:nvPr>
        </p:nvSpPr>
        <p:spPr bwMode="auto">
          <a:noFill/>
          <a:ln>
            <a:miter lim="800000"/>
            <a:headEnd/>
            <a:tailEnd/>
          </a:ln>
        </p:spPr>
        <p:txBody>
          <a:bodyPr/>
          <a:lstStyle/>
          <a:p>
            <a:fld id="{D60F8628-FC67-41F5-BED5-23B0CF705A9F}" type="slidenum">
              <a:rPr lang="en-US" smtClean="0"/>
              <a:pPr/>
              <a:t>34</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32500" lnSpcReduction="20000"/>
          </a:bodyPr>
          <a:lstStyle/>
          <a:p>
            <a:pPr eaLnBrk="1" fontAlgn="auto" hangingPunct="1">
              <a:spcBef>
                <a:spcPts val="1800"/>
              </a:spcBef>
              <a:spcAft>
                <a:spcPts val="0"/>
              </a:spcAft>
              <a:buClr>
                <a:srgbClr val="8F23B3"/>
              </a:buClr>
              <a:defRPr/>
            </a:pPr>
            <a:r>
              <a:rPr lang="en-US" sz="2600" u="sng" dirty="0" smtClean="0"/>
              <a:t>TALKING POINTS</a:t>
            </a:r>
          </a:p>
          <a:p>
            <a:pPr eaLnBrk="1" fontAlgn="auto" hangingPunct="1">
              <a:spcBef>
                <a:spcPts val="1800"/>
              </a:spcBef>
              <a:spcAft>
                <a:spcPts val="0"/>
              </a:spcAft>
              <a:buClr>
                <a:srgbClr val="8F23B3"/>
              </a:buClr>
              <a:defRPr/>
            </a:pPr>
            <a:endParaRPr lang="en-US" sz="2600" dirty="0" smtClean="0"/>
          </a:p>
          <a:p>
            <a:pPr eaLnBrk="1" fontAlgn="auto" hangingPunct="1">
              <a:spcBef>
                <a:spcPts val="1800"/>
              </a:spcBef>
              <a:spcAft>
                <a:spcPts val="0"/>
              </a:spcAft>
              <a:buClr>
                <a:srgbClr val="8F23B3"/>
              </a:buClr>
              <a:defRPr/>
            </a:pPr>
            <a:r>
              <a:rPr lang="en-US" sz="2600" dirty="0" smtClean="0"/>
              <a:t>PARCC is an alliance of 22 states, educating nearly 25 million students, that are working together to develop a common set of K-12 assessments in English and math anchored in what it takes to be ready for college and careers. PARCC is led by 18 governing board states (and D.C.) represented in Dark Blue. </a:t>
            </a:r>
          </a:p>
          <a:p>
            <a:pPr eaLnBrk="1" fontAlgn="auto" hangingPunct="1">
              <a:spcBef>
                <a:spcPts val="1800"/>
              </a:spcBef>
              <a:spcAft>
                <a:spcPts val="0"/>
              </a:spcAft>
              <a:buClr>
                <a:srgbClr val="8F23B3"/>
              </a:buClr>
              <a:defRPr/>
            </a:pPr>
            <a:endParaRPr lang="en-US" sz="2600" dirty="0" smtClean="0"/>
          </a:p>
          <a:p>
            <a:pPr eaLnBrk="1" fontAlgn="auto" hangingPunct="1">
              <a:spcBef>
                <a:spcPts val="1800"/>
              </a:spcBef>
              <a:spcAft>
                <a:spcPts val="0"/>
              </a:spcAft>
              <a:buClr>
                <a:srgbClr val="8F23B3"/>
              </a:buClr>
              <a:defRPr/>
            </a:pPr>
            <a:r>
              <a:rPr lang="en-US" sz="2600" dirty="0" smtClean="0"/>
              <a:t>CLICK: The chair of the governing board is Mitchell Chester, Education Commissioner of Massachusetts, and the state of Florida is serving as its fiscal agent. </a:t>
            </a:r>
          </a:p>
          <a:p>
            <a:pPr eaLnBrk="1" fontAlgn="auto" hangingPunct="1">
              <a:spcBef>
                <a:spcPts val="1800"/>
              </a:spcBef>
              <a:spcAft>
                <a:spcPts val="0"/>
              </a:spcAft>
              <a:buClr>
                <a:srgbClr val="8F23B3"/>
              </a:buClr>
              <a:defRPr/>
            </a:pPr>
            <a:endParaRPr lang="en-US" sz="2600" dirty="0" smtClean="0"/>
          </a:p>
          <a:p>
            <a:pPr eaLnBrk="1" fontAlgn="auto" hangingPunct="1">
              <a:spcBef>
                <a:spcPts val="1800"/>
              </a:spcBef>
              <a:spcAft>
                <a:spcPts val="0"/>
              </a:spcAft>
              <a:buClr>
                <a:srgbClr val="8F23B3"/>
              </a:buClr>
              <a:defRPr/>
            </a:pPr>
            <a:r>
              <a:rPr lang="en-US" sz="2600" dirty="0" smtClean="0"/>
              <a:t>CLICK: Achieve is the project manager for PARCC, essentially serving as the staff for the consortium and coordinating the work.   Collectively the PARCC states educate nearly 25 million students.</a:t>
            </a:r>
          </a:p>
          <a:p>
            <a:pPr marL="0" lvl="1" eaLnBrk="1" fontAlgn="auto" hangingPunct="1">
              <a:spcBef>
                <a:spcPts val="0"/>
              </a:spcBef>
              <a:spcAft>
                <a:spcPts val="590"/>
              </a:spcAft>
              <a:buClr>
                <a:srgbClr val="8F23B3"/>
              </a:buClr>
              <a:buFont typeface="Arial" pitchFamily="34" charset="0"/>
              <a:buNone/>
              <a:defRPr/>
            </a:pPr>
            <a:endParaRPr lang="en-US" dirty="0" smtClean="0"/>
          </a:p>
          <a:p>
            <a:pPr marL="0" lvl="1" eaLnBrk="1" fontAlgn="auto" hangingPunct="1">
              <a:spcBef>
                <a:spcPts val="0"/>
              </a:spcBef>
              <a:spcAft>
                <a:spcPts val="590"/>
              </a:spcAft>
              <a:buClr>
                <a:srgbClr val="8F23B3"/>
              </a:buClr>
              <a:buFont typeface="Arial" pitchFamily="34" charset="0"/>
              <a:buNone/>
              <a:defRPr/>
            </a:pPr>
            <a:r>
              <a:rPr lang="en-US" dirty="0" smtClean="0"/>
              <a:t>Governing States will pilot and field test the assessment system components over the next three years and administer the new assessment system during the 2014-15 school year. Governing States will use the results from the PARCC assessments in their state accountability systems</a:t>
            </a:r>
          </a:p>
          <a:p>
            <a:pPr marL="0" lvl="1" eaLnBrk="1" fontAlgn="auto" hangingPunct="1">
              <a:spcBef>
                <a:spcPts val="0"/>
              </a:spcBef>
              <a:spcAft>
                <a:spcPts val="590"/>
              </a:spcAft>
              <a:buClr>
                <a:srgbClr val="8F23B3"/>
              </a:buClr>
              <a:buFont typeface="Arial" pitchFamily="34" charset="0"/>
              <a:buNone/>
              <a:defRPr/>
            </a:pPr>
            <a:endParaRPr lang="en-US" dirty="0" smtClean="0"/>
          </a:p>
          <a:p>
            <a:pPr marL="0" lvl="1" eaLnBrk="1" fontAlgn="auto" hangingPunct="1">
              <a:spcBef>
                <a:spcPts val="0"/>
              </a:spcBef>
              <a:spcAft>
                <a:spcPts val="590"/>
              </a:spcAft>
              <a:buClr>
                <a:srgbClr val="8F23B3"/>
              </a:buClr>
              <a:buFont typeface="Arial" pitchFamily="34" charset="0"/>
              <a:buNone/>
              <a:defRPr/>
            </a:pPr>
            <a:r>
              <a:rPr lang="en-US" dirty="0" smtClean="0"/>
              <a:t>The chief state school officers of the Governing States serve on the PARCC Governing Board and make decisions on behalf of the Partnership on major policies and operational procedures </a:t>
            </a:r>
          </a:p>
          <a:p>
            <a:pPr eaLnBrk="1" fontAlgn="auto" hangingPunct="1">
              <a:spcBef>
                <a:spcPts val="0"/>
              </a:spcBef>
              <a:spcAft>
                <a:spcPts val="590"/>
              </a:spcAft>
              <a:buClr>
                <a:srgbClr val="8F23B3"/>
              </a:buClr>
              <a:buFont typeface="Arial" pitchFamily="34" charset="0"/>
              <a:buNone/>
              <a:defRPr/>
            </a:pPr>
            <a:endParaRPr lang="en-US" dirty="0" smtClean="0"/>
          </a:p>
          <a:p>
            <a:pPr eaLnBrk="1" fontAlgn="auto" hangingPunct="1">
              <a:spcBef>
                <a:spcPts val="0"/>
              </a:spcBef>
              <a:spcAft>
                <a:spcPts val="590"/>
              </a:spcAft>
              <a:buClr>
                <a:srgbClr val="8F23B3"/>
              </a:buClr>
              <a:buFont typeface="Arial" pitchFamily="34" charset="0"/>
              <a:buNone/>
              <a:defRPr/>
            </a:pPr>
            <a:r>
              <a:rPr lang="en-US" dirty="0" smtClean="0"/>
              <a:t>Participating States (light blue) provide staff to serve on PARCC’s design committees, working groups, and other task forces established by the Governing Board to conduct the work necessary to design and develop PARCC’s proposed assessment system. By 2014–15, any state that remains in PARCC must commit to statewide implementation and administration of the Partnership’s assessment system  Any PARCC Participating State prepared to make the commitments and take on the responsibilities of a Governing State can become one</a:t>
            </a:r>
          </a:p>
          <a:p>
            <a:pPr eaLnBrk="1" fontAlgn="auto" hangingPunct="1">
              <a:spcBef>
                <a:spcPts val="0"/>
              </a:spcBef>
              <a:spcAft>
                <a:spcPts val="590"/>
              </a:spcAft>
              <a:buClr>
                <a:srgbClr val="8F23B3"/>
              </a:buClr>
              <a:buFont typeface="Arial" pitchFamily="34" charset="0"/>
              <a:buNone/>
              <a:defRPr/>
            </a:pPr>
            <a:endParaRPr lang="en-US" dirty="0" smtClean="0"/>
          </a:p>
          <a:p>
            <a:pPr eaLnBrk="1" fontAlgn="auto" hangingPunct="1">
              <a:spcBef>
                <a:spcPts val="0"/>
              </a:spcBef>
              <a:spcAft>
                <a:spcPts val="590"/>
              </a:spcAft>
              <a:buClr>
                <a:srgbClr val="8F23B3"/>
              </a:buClr>
              <a:buFont typeface="Arial" pitchFamily="34" charset="0"/>
              <a:buNone/>
              <a:defRPr/>
            </a:pPr>
            <a:r>
              <a:rPr lang="en-US" u="sng" dirty="0" smtClean="0"/>
              <a:t>NOTES</a:t>
            </a:r>
          </a:p>
          <a:p>
            <a:pPr eaLnBrk="1" fontAlgn="auto" hangingPunct="1">
              <a:spcBef>
                <a:spcPts val="0"/>
              </a:spcBef>
              <a:spcAft>
                <a:spcPts val="0"/>
              </a:spcAft>
              <a:defRPr/>
            </a:pPr>
            <a:endParaRPr lang="en-US" dirty="0" smtClean="0"/>
          </a:p>
          <a:p>
            <a:pPr eaLnBrk="1" fontAlgn="auto" hangingPunct="1">
              <a:spcBef>
                <a:spcPts val="0"/>
              </a:spcBef>
              <a:spcAft>
                <a:spcPts val="0"/>
              </a:spcAft>
              <a:buFont typeface="Arial" pitchFamily="34" charset="0"/>
              <a:buChar char="•"/>
              <a:defRPr/>
            </a:pPr>
            <a:r>
              <a:rPr lang="en-US" b="1" dirty="0" smtClean="0"/>
              <a:t>Governing Board: </a:t>
            </a:r>
            <a:r>
              <a:rPr lang="en-US" dirty="0" smtClean="0"/>
              <a:t>Comprised of K-12 chiefs from Governing Board States</a:t>
            </a:r>
          </a:p>
          <a:p>
            <a:pPr eaLnBrk="1" fontAlgn="auto" hangingPunct="1">
              <a:spcBef>
                <a:spcPts val="0"/>
              </a:spcBef>
              <a:spcAft>
                <a:spcPts val="0"/>
              </a:spcAft>
              <a:buFont typeface="Arial" pitchFamily="34" charset="0"/>
              <a:buChar char="•"/>
              <a:defRPr/>
            </a:pPr>
            <a:r>
              <a:rPr lang="en-US" b="1" dirty="0" smtClean="0"/>
              <a:t>Technical Advisory Committee: </a:t>
            </a:r>
            <a:r>
              <a:rPr lang="en-US" dirty="0" smtClean="0"/>
              <a:t>Comprised of state/national assessment experts</a:t>
            </a:r>
          </a:p>
          <a:p>
            <a:pPr eaLnBrk="1" fontAlgn="auto" hangingPunct="1">
              <a:spcBef>
                <a:spcPts val="0"/>
              </a:spcBef>
              <a:spcAft>
                <a:spcPts val="0"/>
              </a:spcAft>
              <a:buFont typeface="Arial" pitchFamily="34" charset="0"/>
              <a:buChar char="•"/>
              <a:defRPr/>
            </a:pPr>
            <a:r>
              <a:rPr lang="en-US" b="1" dirty="0" smtClean="0"/>
              <a:t>Leadership Team: </a:t>
            </a:r>
            <a:r>
              <a:rPr lang="en-US" dirty="0" smtClean="0"/>
              <a:t>Comprised of delegates of K-12 chiefs from Governing Board States (e.g., Assoc. Supt for Curriculum, Assessment and/or Instruction)</a:t>
            </a:r>
          </a:p>
          <a:p>
            <a:pPr eaLnBrk="1" fontAlgn="auto" hangingPunct="1">
              <a:spcBef>
                <a:spcPts val="0"/>
              </a:spcBef>
              <a:spcAft>
                <a:spcPts val="0"/>
              </a:spcAft>
              <a:buFont typeface="Arial" pitchFamily="34" charset="0"/>
              <a:buChar char="•"/>
              <a:defRPr/>
            </a:pPr>
            <a:r>
              <a:rPr lang="en-US" b="1" dirty="0" smtClean="0"/>
              <a:t>ACCR: </a:t>
            </a:r>
            <a:r>
              <a:rPr lang="en-US" dirty="0" smtClean="0"/>
              <a:t>Comprised of national and state postsecondary leaders</a:t>
            </a:r>
          </a:p>
          <a:p>
            <a:pPr eaLnBrk="1" fontAlgn="auto" hangingPunct="1">
              <a:spcBef>
                <a:spcPts val="0"/>
              </a:spcBef>
              <a:spcAft>
                <a:spcPts val="0"/>
              </a:spcAft>
              <a:buFont typeface="Arial" pitchFamily="34" charset="0"/>
              <a:buChar char="•"/>
              <a:defRPr/>
            </a:pPr>
            <a:r>
              <a:rPr lang="en-US" b="1" dirty="0" smtClean="0"/>
              <a:t>Operational Working Groups: </a:t>
            </a:r>
            <a:r>
              <a:rPr lang="en-US" dirty="0" smtClean="0"/>
              <a:t>Comprised of national, state, and local experts and leaders in their specific areas of expertise</a:t>
            </a:r>
          </a:p>
          <a:p>
            <a:pPr eaLnBrk="1" fontAlgn="auto" hangingPunct="1">
              <a:spcBef>
                <a:spcPts val="0"/>
              </a:spcBef>
              <a:spcAft>
                <a:spcPts val="0"/>
              </a:spcAft>
              <a:defRPr/>
            </a:pPr>
            <a:endParaRPr lang="en-US" dirty="0"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fld id="{B008AD3C-B508-42F7-BCBB-8B56F1591D51}" type="slidenum">
              <a:rPr lang="en-US" smtClean="0">
                <a:latin typeface="Calibri" pitchFamily="34" charset="0"/>
              </a:rPr>
              <a:pPr eaLnBrk="1" fontAlgn="base" hangingPunct="1">
                <a:spcBef>
                  <a:spcPct val="0"/>
                </a:spcBef>
                <a:spcAft>
                  <a:spcPct val="0"/>
                </a:spcAft>
              </a:pPr>
              <a:t>3</a:t>
            </a:fld>
            <a:endParaRPr 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PARCC will develop an assessment system comprised of four components. Each component will be computer-delivered and will use technology to incorporate innovations.</a:t>
            </a:r>
          </a:p>
          <a:p>
            <a:r>
              <a:rPr lang="en-US" dirty="0" smtClean="0"/>
              <a:t>Two summative, required assessment components designed to:</a:t>
            </a:r>
          </a:p>
          <a:p>
            <a:pPr lvl="1"/>
            <a:r>
              <a:rPr lang="en-US" dirty="0" smtClean="0"/>
              <a:t>Make “college- and career-readiness” and “on-track” determinations, </a:t>
            </a:r>
          </a:p>
          <a:p>
            <a:pPr lvl="1"/>
            <a:r>
              <a:rPr lang="en-US" dirty="0" smtClean="0"/>
              <a:t>Measure the full range of standards and full performance continuum, and</a:t>
            </a:r>
          </a:p>
          <a:p>
            <a:pPr lvl="1"/>
            <a:r>
              <a:rPr lang="en-US" dirty="0" smtClean="0"/>
              <a:t>Provide data for accountability uses, including measures of growth.</a:t>
            </a:r>
          </a:p>
          <a:p>
            <a:r>
              <a:rPr lang="en-US" dirty="0" smtClean="0"/>
              <a:t>Two non-summative, optional assessment components designed to:</a:t>
            </a:r>
          </a:p>
          <a:p>
            <a:pPr lvl="1"/>
            <a:r>
              <a:rPr lang="en-US" dirty="0" smtClean="0"/>
              <a:t>Generate timely information for informing instruction, interventions, and professional development during the school year.</a:t>
            </a:r>
          </a:p>
          <a:p>
            <a:r>
              <a:rPr lang="en-US" dirty="0" smtClean="0"/>
              <a:t>A third non-summative component in English language arts/literacy will assess students’ speaking and listening skills</a:t>
            </a:r>
          </a:p>
        </p:txBody>
      </p:sp>
      <p:sp>
        <p:nvSpPr>
          <p:cNvPr id="4" name="Slide Number Placeholder 3"/>
          <p:cNvSpPr>
            <a:spLocks noGrp="1"/>
          </p:cNvSpPr>
          <p:nvPr>
            <p:ph type="sldNum" sz="quarter" idx="10"/>
          </p:nvPr>
        </p:nvSpPr>
        <p:spPr/>
        <p:txBody>
          <a:bodyPr/>
          <a:lstStyle/>
          <a:p>
            <a:fld id="{79B44D6C-E981-4AAB-89B1-C3F545041502}"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200" b="1" dirty="0" smtClean="0">
                <a:ea typeface="ＭＳ Ｐゴシック" pitchFamily="34" charset="-128"/>
              </a:rPr>
              <a:t>TAKLING POINTS: </a:t>
            </a:r>
            <a:r>
              <a:rPr lang="en-US" sz="1200" dirty="0" smtClean="0">
                <a:ea typeface="ＭＳ Ｐゴシック" pitchFamily="34" charset="-128"/>
              </a:rPr>
              <a:t>All students will have equitable opportunities to access and respond to PARCC assessment items and tasks.</a:t>
            </a:r>
          </a:p>
          <a:p>
            <a:pPr eaLnBrk="1" hangingPunct="1">
              <a:spcBef>
                <a:spcPct val="0"/>
              </a:spcBef>
            </a:pPr>
            <a:endParaRPr lang="en-US" dirty="0" smtClean="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fld id="{6766F645-9BBE-4054-8E4B-0E0BF4CF4E37}" type="slidenum">
              <a:rPr lang="en-US" smtClean="0">
                <a:latin typeface="Calibri" pitchFamily="34" charset="0"/>
              </a:rPr>
              <a:pPr eaLnBrk="1" fontAlgn="base" hangingPunct="1">
                <a:spcBef>
                  <a:spcPct val="0"/>
                </a:spcBef>
                <a:spcAft>
                  <a:spcPct val="0"/>
                </a:spcAft>
              </a:pPr>
              <a:t>8</a:t>
            </a:fld>
            <a:endParaRPr lang="en-US" smtClean="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ea typeface="ＭＳ Ｐゴシック" pitchFamily="34" charset="-128"/>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6212FA09-98D1-475C-A811-4AB6D5437EFF}" type="slidenum">
              <a:rPr lang="en-US" smtClean="0">
                <a:latin typeface="Calibri" pitchFamily="34" charset="0"/>
              </a:rPr>
              <a:pPr eaLnBrk="1" hangingPunct="1"/>
              <a:t>9</a:t>
            </a:fld>
            <a:endParaRPr lang="en-US" smtClean="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bodyPr>
          <a:lstStyle/>
          <a:p>
            <a:pPr eaLnBrk="1" hangingPunct="1">
              <a:lnSpc>
                <a:spcPct val="80000"/>
              </a:lnSpc>
              <a:spcBef>
                <a:spcPct val="0"/>
              </a:spcBef>
              <a:buFontTx/>
              <a:buChar char="•"/>
            </a:pPr>
            <a:endParaRPr lang="en-US" sz="300" b="1" u="sng" dirty="0" smtClean="0">
              <a:solidFill>
                <a:srgbClr val="0091B2"/>
              </a:solidFill>
            </a:endParaRPr>
          </a:p>
        </p:txBody>
      </p:sp>
      <p:sp>
        <p:nvSpPr>
          <p:cNvPr id="38916" name="Slide Number Placeholder 3"/>
          <p:cNvSpPr>
            <a:spLocks noGrp="1"/>
          </p:cNvSpPr>
          <p:nvPr>
            <p:ph type="sldNum" sz="quarter" idx="5"/>
          </p:nvPr>
        </p:nvSpPr>
        <p:spPr bwMode="auto">
          <a:noFill/>
          <a:ln>
            <a:miter lim="800000"/>
            <a:headEnd/>
            <a:tailEnd/>
          </a:ln>
        </p:spPr>
        <p:txBody>
          <a:bodyPr/>
          <a:lstStyle/>
          <a:p>
            <a:fld id="{68902EF5-CBDB-47BA-893A-F584A36512D6}" type="slidenum">
              <a:rPr lang="en-US"/>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fld id="{6766F645-9BBE-4054-8E4B-0E0BF4CF4E37}" type="slidenum">
              <a:rPr lang="en-US" smtClean="0">
                <a:latin typeface="Calibri" pitchFamily="34" charset="0"/>
              </a:rPr>
              <a:pPr eaLnBrk="1" fontAlgn="base" hangingPunct="1">
                <a:spcBef>
                  <a:spcPct val="0"/>
                </a:spcBef>
                <a:spcAft>
                  <a:spcPct val="0"/>
                </a:spcAft>
              </a:pPr>
              <a:t>11</a:t>
            </a:fld>
            <a:endParaRPr lang="en-US" smtClean="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ＭＳ Ｐゴシック" charset="0"/>
                <a:cs typeface="+mn-cs"/>
              </a:rPr>
              <a:t>The majority of the proposed accommodations policies are currently in use across PARCC states.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ＭＳ Ｐゴシック" charset="0"/>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ＭＳ Ｐゴシック" charset="0"/>
                <a:cs typeface="+mn-cs"/>
              </a:rPr>
              <a:t>Different from many current state accommodations manuals, however, the draft PARCC manual</a:t>
            </a:r>
            <a:r>
              <a:rPr lang="en-US" sz="1200" i="1" kern="1200" dirty="0" smtClean="0">
                <a:solidFill>
                  <a:schemeClr val="tx1"/>
                </a:solidFill>
                <a:effectLst/>
                <a:latin typeface="+mn-lt"/>
                <a:ea typeface="ＭＳ Ｐゴシック" charset="0"/>
                <a:cs typeface="+mn-cs"/>
              </a:rPr>
              <a:t> </a:t>
            </a:r>
            <a:r>
              <a:rPr lang="en-US" sz="1200" kern="1200" dirty="0" smtClean="0">
                <a:solidFill>
                  <a:schemeClr val="tx1"/>
                </a:solidFill>
                <a:effectLst/>
                <a:latin typeface="+mn-lt"/>
                <a:ea typeface="ＭＳ Ｐゴシック" charset="0"/>
                <a:cs typeface="+mn-cs"/>
              </a:rPr>
              <a:t>includes not only proposed participation and accommodations policies for SWD and ELs, but also information about tools that will be provided through PARCC’s computer-based assessment delivery system for </a:t>
            </a:r>
            <a:r>
              <a:rPr lang="en-US" sz="1200" i="1" kern="1200" dirty="0" smtClean="0">
                <a:solidFill>
                  <a:schemeClr val="tx1"/>
                </a:solidFill>
                <a:effectLst/>
                <a:latin typeface="+mn-lt"/>
                <a:ea typeface="ＭＳ Ｐゴシック" charset="0"/>
                <a:cs typeface="+mn-cs"/>
              </a:rPr>
              <a:t>all</a:t>
            </a:r>
            <a:r>
              <a:rPr lang="en-US" sz="1200" kern="1200" dirty="0" smtClean="0">
                <a:solidFill>
                  <a:schemeClr val="tx1"/>
                </a:solidFill>
                <a:effectLst/>
                <a:latin typeface="+mn-lt"/>
                <a:ea typeface="ＭＳ Ｐゴシック" charset="0"/>
                <a:cs typeface="+mn-cs"/>
              </a:rPr>
              <a:t> students to optimize their performance on the assessments.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1" kern="1200" dirty="0" smtClean="0">
              <a:solidFill>
                <a:schemeClr val="tx1"/>
              </a:solidFill>
              <a:effectLst/>
              <a:latin typeface="+mn-lt"/>
              <a:ea typeface="ＭＳ Ｐゴシック" charset="0"/>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ＭＳ Ｐゴシック" charset="0"/>
                <a:cs typeface="+mn-cs"/>
              </a:rPr>
              <a:t>By assessing students on computers, PARCC states will now have the opportunity to provide </a:t>
            </a:r>
            <a:r>
              <a:rPr lang="en-US" sz="1200" i="1" kern="1200" dirty="0" smtClean="0">
                <a:solidFill>
                  <a:schemeClr val="tx1"/>
                </a:solidFill>
                <a:effectLst/>
                <a:latin typeface="+mn-lt"/>
                <a:ea typeface="ＭＳ Ｐゴシック" charset="0"/>
                <a:cs typeface="+mn-cs"/>
              </a:rPr>
              <a:t>all</a:t>
            </a:r>
            <a:r>
              <a:rPr lang="en-US" sz="1200" kern="1200" dirty="0" smtClean="0">
                <a:solidFill>
                  <a:schemeClr val="tx1"/>
                </a:solidFill>
                <a:effectLst/>
                <a:latin typeface="+mn-lt"/>
                <a:ea typeface="ＭＳ Ｐゴシック" charset="0"/>
                <a:cs typeface="+mn-cs"/>
              </a:rPr>
              <a:t> students with tools they frequently use in the classroom and daily life that were once provided only as accommodations for SWD and ELs (e.g. highlighters and enlarged font).  </a:t>
            </a:r>
          </a:p>
        </p:txBody>
      </p:sp>
      <p:sp>
        <p:nvSpPr>
          <p:cNvPr id="4" name="Slide Number Placeholder 3"/>
          <p:cNvSpPr>
            <a:spLocks noGrp="1"/>
          </p:cNvSpPr>
          <p:nvPr>
            <p:ph type="sldNum" sz="quarter" idx="10"/>
          </p:nvPr>
        </p:nvSpPr>
        <p:spPr/>
        <p:txBody>
          <a:bodyPr/>
          <a:lstStyle/>
          <a:p>
            <a:pPr>
              <a:defRPr/>
            </a:pPr>
            <a:fld id="{2DA2F25F-6DCD-45F3-AD02-4167EF5A2304}" type="slidenum">
              <a:rPr lang="en-US" smtClean="0"/>
              <a:pPr>
                <a:defRPr/>
              </a:pPr>
              <a:t>12</a:t>
            </a:fld>
            <a:endParaRPr lang="en-US"/>
          </a:p>
        </p:txBody>
      </p:sp>
    </p:spTree>
    <p:extLst>
      <p:ext uri="{BB962C8B-B14F-4D97-AF65-F5344CB8AC3E}">
        <p14:creationId xmlns:p14="http://schemas.microsoft.com/office/powerpoint/2010/main" val="3961144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DA2F25F-6DCD-45F3-AD02-4167EF5A2304}" type="slidenum">
              <a:rPr lang="en-US" smtClean="0"/>
              <a:pPr>
                <a:defRPr/>
              </a:pPr>
              <a:t>15</a:t>
            </a:fld>
            <a:endParaRPr lang="en-US"/>
          </a:p>
        </p:txBody>
      </p:sp>
    </p:spTree>
    <p:extLst>
      <p:ext uri="{BB962C8B-B14F-4D97-AF65-F5344CB8AC3E}">
        <p14:creationId xmlns:p14="http://schemas.microsoft.com/office/powerpoint/2010/main" val="643975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2" descr="PARCC_Header_A2"/>
          <p:cNvPicPr>
            <a:picLocks noChangeAspect="1" noChangeArrowheads="1"/>
          </p:cNvPicPr>
          <p:nvPr userDrawn="1"/>
        </p:nvPicPr>
        <p:blipFill>
          <a:blip r:embed="rId2" cstate="print"/>
          <a:srcRect l="63492" r="5597"/>
          <a:stretch>
            <a:fillRect/>
          </a:stretch>
        </p:blipFill>
        <p:spPr bwMode="auto">
          <a:xfrm>
            <a:off x="0" y="0"/>
            <a:ext cx="2819400" cy="1216025"/>
          </a:xfrm>
          <a:prstGeom prst="rect">
            <a:avLst/>
          </a:prstGeom>
          <a:noFill/>
          <a:ln w="9525">
            <a:noFill/>
            <a:miter lim="800000"/>
            <a:headEnd/>
            <a:tailEnd/>
          </a:ln>
        </p:spPr>
      </p:pic>
      <p:sp>
        <p:nvSpPr>
          <p:cNvPr id="5" name="Rectangle 6"/>
          <p:cNvSpPr/>
          <p:nvPr userDrawn="1"/>
        </p:nvSpPr>
        <p:spPr>
          <a:xfrm>
            <a:off x="0" y="1219200"/>
            <a:ext cx="9144000" cy="152400"/>
          </a:xfrm>
          <a:prstGeom prst="rect">
            <a:avLst/>
          </a:prstGeom>
          <a:solidFill>
            <a:srgbClr val="8F23B3"/>
          </a:solidFill>
          <a:ln>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dirty="0">
              <a:solidFill>
                <a:srgbClr val="8F23B3"/>
              </a:solidFill>
            </a:endParaRPr>
          </a:p>
        </p:txBody>
      </p:sp>
      <p:sp>
        <p:nvSpPr>
          <p:cNvPr id="6" name="Rectangle 9"/>
          <p:cNvSpPr/>
          <p:nvPr userDrawn="1"/>
        </p:nvSpPr>
        <p:spPr>
          <a:xfrm>
            <a:off x="0" y="1447800"/>
            <a:ext cx="9144000" cy="152400"/>
          </a:xfrm>
          <a:prstGeom prst="rect">
            <a:avLst/>
          </a:prstGeom>
          <a:solidFill>
            <a:srgbClr val="0091B2"/>
          </a:solidFill>
          <a:ln>
            <a:solidFill>
              <a:srgbClr val="0091B2"/>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dirty="0">
              <a:solidFill>
                <a:srgbClr val="8F23B3"/>
              </a:solidFill>
            </a:endParaRPr>
          </a:p>
        </p:txBody>
      </p:sp>
      <p:pic>
        <p:nvPicPr>
          <p:cNvPr id="7" name="Picture 2" descr="PARCC_Header_A2"/>
          <p:cNvPicPr>
            <a:picLocks noChangeAspect="1" noChangeArrowheads="1"/>
          </p:cNvPicPr>
          <p:nvPr userDrawn="1"/>
        </p:nvPicPr>
        <p:blipFill>
          <a:blip r:embed="rId2" cstate="print"/>
          <a:srcRect r="68254"/>
          <a:stretch>
            <a:fillRect/>
          </a:stretch>
        </p:blipFill>
        <p:spPr bwMode="auto">
          <a:xfrm>
            <a:off x="6784975" y="5867400"/>
            <a:ext cx="2359025" cy="990600"/>
          </a:xfrm>
          <a:prstGeom prst="rect">
            <a:avLst/>
          </a:prstGeom>
          <a:noFill/>
          <a:ln w="9525">
            <a:noFill/>
            <a:miter lim="800000"/>
            <a:headEnd/>
            <a:tailEnd/>
          </a:ln>
        </p:spPr>
      </p:pic>
      <p:pic>
        <p:nvPicPr>
          <p:cNvPr id="8" name="Picture 2" descr="PARCC_Header_A2"/>
          <p:cNvPicPr>
            <a:picLocks noChangeAspect="1" noChangeArrowheads="1"/>
          </p:cNvPicPr>
          <p:nvPr userDrawn="1"/>
        </p:nvPicPr>
        <p:blipFill>
          <a:blip r:embed="rId2" cstate="print"/>
          <a:srcRect l="29744" r="68254"/>
          <a:stretch>
            <a:fillRect/>
          </a:stretch>
        </p:blipFill>
        <p:spPr bwMode="auto">
          <a:xfrm>
            <a:off x="6858000" y="5867400"/>
            <a:ext cx="149225" cy="990600"/>
          </a:xfrm>
          <a:prstGeom prst="rect">
            <a:avLst/>
          </a:prstGeom>
          <a:noFill/>
          <a:ln w="9525">
            <a:noFill/>
            <a:miter lim="800000"/>
            <a:headEnd/>
            <a:tailEnd/>
          </a:ln>
        </p:spPr>
      </p:pic>
      <p:sp>
        <p:nvSpPr>
          <p:cNvPr id="9" name="Rectangle 10"/>
          <p:cNvSpPr/>
          <p:nvPr userDrawn="1"/>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a:p>
        </p:txBody>
      </p:sp>
      <p:sp>
        <p:nvSpPr>
          <p:cNvPr id="19"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13" name="Text Placeholder 6"/>
          <p:cNvSpPr>
            <a:spLocks noGrp="1"/>
          </p:cNvSpPr>
          <p:nvPr>
            <p:ph type="body" sz="quarter" idx="13"/>
          </p:nvPr>
        </p:nvSpPr>
        <p:spPr>
          <a:xfrm>
            <a:off x="457200" y="1752600"/>
            <a:ext cx="8382000" cy="3810000"/>
          </a:xfrm>
          <a:prstGeom prst="rect">
            <a:avLst/>
          </a:prstGeom>
        </p:spPr>
        <p:txBody>
          <a:bodyPr lIns="89879" tIns="44940" rIns="89879" bIns="4494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4"/>
          <p:cNvSpPr>
            <a:spLocks noGrp="1"/>
          </p:cNvSpPr>
          <p:nvPr>
            <p:ph type="sldNum" sz="quarter" idx="14"/>
          </p:nvPr>
        </p:nvSpPr>
        <p:spPr/>
        <p:txBody>
          <a:bodyPr/>
          <a:lstStyle>
            <a:lvl1pPr>
              <a:defRPr/>
            </a:lvl1pPr>
          </a:lstStyle>
          <a:p>
            <a:pPr>
              <a:defRPr/>
            </a:pPr>
            <a:fld id="{870C1A33-8020-4F80-A85E-B00FB81F716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25963"/>
          </a:xfrm>
          <a:prstGeom prst="rect">
            <a:avLst/>
          </a:prstGeom>
        </p:spPr>
        <p:txBody>
          <a:bodyPr/>
          <a:lstStyle>
            <a:lvl1pPr>
              <a:buClr>
                <a:srgbClr val="8F23B3"/>
              </a:buClr>
              <a:defRPr sz="2400"/>
            </a:lvl1pPr>
            <a:lvl2pPr>
              <a:buClr>
                <a:srgbClr val="8F23B3"/>
              </a:buClr>
              <a:defRPr sz="2200"/>
            </a:lvl2pPr>
            <a:lvl3pPr marL="1371600" indent="-457200">
              <a:buClr>
                <a:srgbClr val="8F23B3"/>
              </a:buClr>
              <a:buFont typeface="Courier New" pitchFamily="49" charset="0"/>
              <a:buChar char="o"/>
              <a:defRPr sz="2000"/>
            </a:lvl3pPr>
          </a:lstStyle>
          <a:p>
            <a:pPr lvl="0"/>
            <a:r>
              <a:rPr lang="en-US" dirty="0" smtClean="0"/>
              <a:t>Click to edit Master text styles</a:t>
            </a:r>
          </a:p>
          <a:p>
            <a:pPr lvl="1"/>
            <a:r>
              <a:rPr lang="en-US" dirty="0" smtClean="0"/>
              <a:t>Second level</a:t>
            </a:r>
          </a:p>
          <a:p>
            <a:pPr lvl="2"/>
            <a:r>
              <a:rPr lang="en-US" dirty="0" smtClean="0"/>
              <a:t>Third level</a:t>
            </a:r>
          </a:p>
          <a:p>
            <a:pPr lvl="0"/>
            <a:endParaRPr lang="en-US" dirty="0"/>
          </a:p>
        </p:txBody>
      </p:sp>
      <p:sp>
        <p:nvSpPr>
          <p:cNvPr id="7"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4" name="Slide Number Placeholder 24"/>
          <p:cNvSpPr>
            <a:spLocks noGrp="1"/>
          </p:cNvSpPr>
          <p:nvPr>
            <p:ph type="sldNum" sz="quarter" idx="10"/>
          </p:nvPr>
        </p:nvSpPr>
        <p:spPr/>
        <p:txBody>
          <a:bodyPr/>
          <a:lstStyle>
            <a:lvl1pPr algn="r">
              <a:defRPr sz="1200">
                <a:solidFill>
                  <a:schemeClr val="tx1"/>
                </a:solidFill>
              </a:defRPr>
            </a:lvl1pPr>
          </a:lstStyle>
          <a:p>
            <a:pPr>
              <a:defRPr/>
            </a:pPr>
            <a:fld id="{FF2DAEC5-6F48-4440-8453-111C297D2DB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2400" y="1676400"/>
            <a:ext cx="8839200" cy="4876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9"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4" name="Slide Number Placeholder 4"/>
          <p:cNvSpPr>
            <a:spLocks noGrp="1"/>
          </p:cNvSpPr>
          <p:nvPr>
            <p:ph type="sldNum" sz="quarter" idx="10"/>
          </p:nvPr>
        </p:nvSpPr>
        <p:spPr/>
        <p:txBody>
          <a:bodyPr/>
          <a:lstStyle>
            <a:lvl1pPr>
              <a:defRPr/>
            </a:lvl1pPr>
          </a:lstStyle>
          <a:p>
            <a:pPr>
              <a:defRPr/>
            </a:pPr>
            <a:fld id="{9C0B47C4-AE3E-4962-9EFF-172435AD305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3" name="Slide Number Placeholder 4"/>
          <p:cNvSpPr>
            <a:spLocks noGrp="1"/>
          </p:cNvSpPr>
          <p:nvPr>
            <p:ph type="sldNum" sz="quarter" idx="10"/>
          </p:nvPr>
        </p:nvSpPr>
        <p:spPr/>
        <p:txBody>
          <a:bodyPr/>
          <a:lstStyle>
            <a:lvl1pPr>
              <a:defRPr/>
            </a:lvl1pPr>
          </a:lstStyle>
          <a:p>
            <a:pPr>
              <a:defRPr/>
            </a:pPr>
            <a:fld id="{3F0E9756-213C-4DBD-B11C-04F4A840F64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Custom Layout">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a:xfrm>
            <a:off x="457200" y="1752600"/>
            <a:ext cx="8382000" cy="3810000"/>
          </a:xfrm>
          <a:prstGeom prst="rect">
            <a:avLst/>
          </a:prstGeom>
        </p:spPr>
        <p:txBody>
          <a:bodyPr lIns="89879" tIns="44940" rIns="89879" bIns="4494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14" name="Text Placeholder 6"/>
          <p:cNvSpPr>
            <a:spLocks noGrp="1"/>
          </p:cNvSpPr>
          <p:nvPr>
            <p:ph type="body" sz="quarter" idx="14"/>
          </p:nvPr>
        </p:nvSpPr>
        <p:spPr>
          <a:xfrm>
            <a:off x="762002" y="6553200"/>
            <a:ext cx="3810000" cy="304800"/>
          </a:xfrm>
          <a:prstGeom prst="rect">
            <a:avLst/>
          </a:prstGeom>
        </p:spPr>
        <p:txBody>
          <a:bodyPr lIns="89879" tIns="44940" rIns="89879" bIns="44940"/>
          <a:lstStyle>
            <a:lvl1pPr>
              <a:buNone/>
              <a:defRPr sz="1200" b="1" i="1"/>
            </a:lvl1pPr>
          </a:lstStyle>
          <a:p>
            <a:pPr lvl="0"/>
            <a:r>
              <a:rPr lang="en-US" dirty="0" smtClean="0"/>
              <a:t>Click to edit Master text styles</a:t>
            </a:r>
          </a:p>
        </p:txBody>
      </p:sp>
      <p:sp>
        <p:nvSpPr>
          <p:cNvPr id="5" name="Slide Number Placeholder 4"/>
          <p:cNvSpPr>
            <a:spLocks noGrp="1"/>
          </p:cNvSpPr>
          <p:nvPr>
            <p:ph type="sldNum" sz="quarter" idx="15"/>
          </p:nvPr>
        </p:nvSpPr>
        <p:spPr/>
        <p:txBody>
          <a:bodyPr/>
          <a:lstStyle>
            <a:lvl1pPr>
              <a:defRPr/>
            </a:lvl1pPr>
          </a:lstStyle>
          <a:p>
            <a:pPr>
              <a:defRPr/>
            </a:pPr>
            <a:fld id="{5A5886A0-7E4B-4E97-8CF7-169E59E73373}" type="slidenum">
              <a:rPr lang="en-US"/>
              <a:pPr>
                <a:defRPr/>
              </a:pPr>
              <a:t>‹#›</a:t>
            </a:fld>
            <a:endParaRPr lang="en-US" dirty="0"/>
          </a:p>
        </p:txBody>
      </p:sp>
    </p:spTree>
    <p:extLst>
      <p:ext uri="{BB962C8B-B14F-4D97-AF65-F5344CB8AC3E}">
        <p14:creationId xmlns:p14="http://schemas.microsoft.com/office/powerpoint/2010/main" val="153468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752600"/>
            <a:ext cx="8229600" cy="4114800"/>
          </a:xfrm>
          <a:prstGeom prst="rect">
            <a:avLst/>
          </a:prstGeom>
        </p:spPr>
        <p:txBody>
          <a:bodyPr lIns="89879" tIns="44940" rIns="89879" bIns="44940"/>
          <a:lstStyle>
            <a:lvl3pPr marL="898796" indent="174766">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10" name="Text Placeholder 6"/>
          <p:cNvSpPr>
            <a:spLocks noGrp="1"/>
          </p:cNvSpPr>
          <p:nvPr>
            <p:ph type="body" sz="quarter" idx="14"/>
          </p:nvPr>
        </p:nvSpPr>
        <p:spPr>
          <a:xfrm>
            <a:off x="762002" y="6553200"/>
            <a:ext cx="3810000" cy="304800"/>
          </a:xfrm>
          <a:prstGeom prst="rect">
            <a:avLst/>
          </a:prstGeom>
        </p:spPr>
        <p:txBody>
          <a:bodyPr lIns="89879" tIns="44940" rIns="89879" bIns="44940"/>
          <a:lstStyle>
            <a:lvl1pPr>
              <a:buNone/>
              <a:defRPr sz="1200" b="1" i="1"/>
            </a:lvl1pPr>
          </a:lstStyle>
          <a:p>
            <a:pPr lvl="0"/>
            <a:r>
              <a:rPr lang="en-US" dirty="0" smtClean="0"/>
              <a:t>Click to edit Master text styles</a:t>
            </a:r>
          </a:p>
        </p:txBody>
      </p:sp>
      <p:sp>
        <p:nvSpPr>
          <p:cNvPr id="5" name="Slide Number Placeholder 2"/>
          <p:cNvSpPr>
            <a:spLocks noGrp="1"/>
          </p:cNvSpPr>
          <p:nvPr>
            <p:ph type="sldNum" sz="quarter" idx="15"/>
          </p:nvPr>
        </p:nvSpPr>
        <p:spPr/>
        <p:txBody>
          <a:bodyPr/>
          <a:lstStyle>
            <a:lvl1pPr>
              <a:defRPr>
                <a:solidFill>
                  <a:schemeClr val="tx1"/>
                </a:solidFill>
              </a:defRPr>
            </a:lvl1pPr>
          </a:lstStyle>
          <a:p>
            <a:pPr>
              <a:defRPr/>
            </a:pPr>
            <a:fld id="{F9640F30-3F6F-4414-9385-0A5294FF1A3D}" type="slidenum">
              <a:rPr lang="en-US"/>
              <a:pPr>
                <a:defRPr/>
              </a:pPr>
              <a:t>‹#›</a:t>
            </a:fld>
            <a:endParaRPr lang="en-US"/>
          </a:p>
        </p:txBody>
      </p:sp>
    </p:spTree>
    <p:extLst>
      <p:ext uri="{BB962C8B-B14F-4D97-AF65-F5344CB8AC3E}">
        <p14:creationId xmlns:p14="http://schemas.microsoft.com/office/powerpoint/2010/main" val="4117079473"/>
      </p:ext>
    </p:extLst>
  </p:cSld>
  <p:clrMapOvr>
    <a:masterClrMapping/>
  </p:clrMapOvr>
  <p:transition spd="med" advClick="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19" name="Title 16"/>
          <p:cNvSpPr>
            <a:spLocks noGrp="1"/>
          </p:cNvSpPr>
          <p:nvPr>
            <p:ph type="title"/>
          </p:nvPr>
        </p:nvSpPr>
        <p:spPr>
          <a:xfrm>
            <a:off x="0" y="0"/>
            <a:ext cx="6324600" cy="1219200"/>
          </a:xfrm>
          <a:prstGeom prst="rect">
            <a:avLst/>
          </a:prstGeom>
        </p:spPr>
        <p:txBody>
          <a:bodyPr lIns="89879" tIns="44940" rIns="89879" bIns="44940" anchor="ctr"/>
          <a:lstStyle>
            <a:lvl1pPr marL="168524" indent="0" algn="l">
              <a:defRPr sz="3600" b="1"/>
            </a:lvl1pPr>
          </a:lstStyle>
          <a:p>
            <a:r>
              <a:rPr lang="en-US" dirty="0" smtClean="0"/>
              <a:t>Click to edit Master title style</a:t>
            </a:r>
            <a:endParaRPr lang="en-US" dirty="0"/>
          </a:p>
        </p:txBody>
      </p:sp>
      <p:sp>
        <p:nvSpPr>
          <p:cNvPr id="13" name="Text Placeholder 6"/>
          <p:cNvSpPr>
            <a:spLocks noGrp="1"/>
          </p:cNvSpPr>
          <p:nvPr>
            <p:ph type="body" sz="quarter" idx="13"/>
          </p:nvPr>
        </p:nvSpPr>
        <p:spPr>
          <a:xfrm>
            <a:off x="457200" y="1752600"/>
            <a:ext cx="8382000" cy="3810000"/>
          </a:xfrm>
          <a:prstGeom prst="rect">
            <a:avLst/>
          </a:prstGeom>
        </p:spPr>
        <p:txBody>
          <a:bodyPr lIns="89879" tIns="44940" rIns="89879" bIns="44940"/>
          <a:lstStyle>
            <a:lvl1pPr>
              <a:buClr>
                <a:srgbClr val="8F23B3"/>
              </a:buClr>
              <a:defRPr/>
            </a:lvl1pPr>
            <a:lvl2pPr>
              <a:buClr>
                <a:srgbClr val="8F23B3"/>
              </a:buClr>
              <a:defRPr/>
            </a:lvl2pPr>
            <a:lvl3pPr>
              <a:buClr>
                <a:srgbClr val="8F23B3"/>
              </a:buClr>
              <a:defRPr/>
            </a:lvl3pPr>
            <a:lvl4pPr>
              <a:buClr>
                <a:srgbClr val="8F23B3"/>
              </a:buClr>
              <a:defRPr/>
            </a:lvl4pPr>
            <a:lvl5pPr>
              <a:buClr>
                <a:srgbClr val="8F23B3"/>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4"/>
          <p:cNvSpPr>
            <a:spLocks noGrp="1"/>
          </p:cNvSpPr>
          <p:nvPr>
            <p:ph type="sldNum" sz="quarter" idx="14"/>
          </p:nvPr>
        </p:nvSpPr>
        <p:spPr/>
        <p:txBody>
          <a:bodyPr/>
          <a:lstStyle>
            <a:lvl1pPr>
              <a:defRPr/>
            </a:lvl1pPr>
          </a:lstStyle>
          <a:p>
            <a:fld id="{A505628B-F920-49E1-AFC5-DF406F78184C}" type="slidenum">
              <a:rPr lang="en-US" smtClean="0"/>
              <a:pPr/>
              <a:t>‹#›</a:t>
            </a:fld>
            <a:endParaRPr lang="en-US" dirty="0"/>
          </a:p>
        </p:txBody>
      </p:sp>
    </p:spTree>
    <p:extLst>
      <p:ext uri="{BB962C8B-B14F-4D97-AF65-F5344CB8AC3E}">
        <p14:creationId xmlns:p14="http://schemas.microsoft.com/office/powerpoint/2010/main" val="23590153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9_Custom Layout">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a:xfrm>
            <a:off x="457200" y="1752600"/>
            <a:ext cx="8382000" cy="3810000"/>
          </a:xfrm>
          <a:prstGeom prst="rect">
            <a:avLst/>
          </a:prstGeom>
        </p:spPr>
        <p:txBody>
          <a:bodyPr lIns="89879" tIns="44940" rIns="89879" bIns="4494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14" name="Text Placeholder 6"/>
          <p:cNvSpPr>
            <a:spLocks noGrp="1"/>
          </p:cNvSpPr>
          <p:nvPr>
            <p:ph type="body" sz="quarter" idx="14"/>
          </p:nvPr>
        </p:nvSpPr>
        <p:spPr>
          <a:xfrm>
            <a:off x="762002" y="6553200"/>
            <a:ext cx="3810000" cy="304800"/>
          </a:xfrm>
          <a:prstGeom prst="rect">
            <a:avLst/>
          </a:prstGeom>
        </p:spPr>
        <p:txBody>
          <a:bodyPr lIns="89879" tIns="44940" rIns="89879" bIns="44940"/>
          <a:lstStyle>
            <a:lvl1pPr>
              <a:buNone/>
              <a:defRPr sz="1200" b="1" i="1"/>
            </a:lvl1pPr>
          </a:lstStyle>
          <a:p>
            <a:pPr lvl="0"/>
            <a:r>
              <a:rPr lang="en-US" smtClean="0"/>
              <a:t>Click to edit Master text styles</a:t>
            </a:r>
          </a:p>
        </p:txBody>
      </p:sp>
      <p:sp>
        <p:nvSpPr>
          <p:cNvPr id="5" name="Slide Number Placeholder 4"/>
          <p:cNvSpPr>
            <a:spLocks noGrp="1"/>
          </p:cNvSpPr>
          <p:nvPr>
            <p:ph type="sldNum" sz="quarter" idx="15"/>
          </p:nvPr>
        </p:nvSpPr>
        <p:spPr/>
        <p:txBody>
          <a:bodyPr/>
          <a:lstStyle>
            <a:lvl1pPr algn="ctr">
              <a:defRPr sz="1400">
                <a:solidFill>
                  <a:sysClr val="windowText" lastClr="000000"/>
                </a:solidFill>
              </a:defRPr>
            </a:lvl1pPr>
          </a:lstStyle>
          <a:p>
            <a:pPr>
              <a:defRPr/>
            </a:pPr>
            <a:fld id="{E5B8A856-1A61-4430-8AB9-D9AE2547FCDA}" type="slidenum">
              <a:rPr lang="en-US"/>
              <a:pPr>
                <a:defRPr/>
              </a:pPr>
              <a:t>‹#›</a:t>
            </a:fld>
            <a:endParaRPr lang="en-US" dirty="0"/>
          </a:p>
        </p:txBody>
      </p:sp>
    </p:spTree>
    <p:extLst>
      <p:ext uri="{BB962C8B-B14F-4D97-AF65-F5344CB8AC3E}">
        <p14:creationId xmlns:p14="http://schemas.microsoft.com/office/powerpoint/2010/main" val="3709750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5" name="Rectangle 5"/>
          <p:cNvSpPr/>
          <p:nvPr userDrawn="1"/>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a:p>
        </p:txBody>
      </p:sp>
      <p:sp>
        <p:nvSpPr>
          <p:cNvPr id="8" name="Picture Placeholder 7"/>
          <p:cNvSpPr>
            <a:spLocks noGrp="1"/>
          </p:cNvSpPr>
          <p:nvPr>
            <p:ph type="pic" sz="quarter" idx="15"/>
          </p:nvPr>
        </p:nvSpPr>
        <p:spPr>
          <a:xfrm>
            <a:off x="762000" y="1600200"/>
            <a:ext cx="7467600" cy="4267200"/>
          </a:xfrm>
          <a:prstGeom prst="rect">
            <a:avLst/>
          </a:prstGeom>
        </p:spPr>
        <p:txBody>
          <a:bodyPr lIns="89879" tIns="44940" rIns="89879" bIns="44940"/>
          <a:lstStyle>
            <a:lvl1pPr>
              <a:buNone/>
              <a:defRPr/>
            </a:lvl1pPr>
          </a:lstStyle>
          <a:p>
            <a:pPr lvl="0"/>
            <a:r>
              <a:rPr lang="en-US" noProof="0" dirty="0" smtClean="0"/>
              <a:t>Click icon to add picture</a:t>
            </a:r>
            <a:endParaRPr lang="en-US" noProof="0" dirty="0"/>
          </a:p>
        </p:txBody>
      </p:sp>
      <p:sp>
        <p:nvSpPr>
          <p:cNvPr id="11"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14" name="Text Placeholder 6"/>
          <p:cNvSpPr>
            <a:spLocks noGrp="1"/>
          </p:cNvSpPr>
          <p:nvPr>
            <p:ph type="body" sz="quarter" idx="14"/>
          </p:nvPr>
        </p:nvSpPr>
        <p:spPr>
          <a:xfrm>
            <a:off x="762002" y="6553200"/>
            <a:ext cx="3810000" cy="304800"/>
          </a:xfrm>
          <a:prstGeom prst="rect">
            <a:avLst/>
          </a:prstGeom>
        </p:spPr>
        <p:txBody>
          <a:bodyPr lIns="89879" tIns="44940" rIns="89879" bIns="44940"/>
          <a:lstStyle>
            <a:lvl1pPr>
              <a:buNone/>
              <a:defRPr sz="1200" b="1" i="1"/>
            </a:lvl1pPr>
          </a:lstStyle>
          <a:p>
            <a:pPr lvl="0"/>
            <a:r>
              <a:rPr lang="en-US" dirty="0" smtClean="0"/>
              <a:t>Click to edit Master text styles</a:t>
            </a:r>
          </a:p>
        </p:txBody>
      </p:sp>
      <p:sp>
        <p:nvSpPr>
          <p:cNvPr id="6" name="Slide Number Placeholder 4"/>
          <p:cNvSpPr>
            <a:spLocks noGrp="1"/>
          </p:cNvSpPr>
          <p:nvPr>
            <p:ph type="sldNum" sz="quarter" idx="16"/>
          </p:nvPr>
        </p:nvSpPr>
        <p:spPr/>
        <p:txBody>
          <a:bodyPr/>
          <a:lstStyle>
            <a:lvl1pPr>
              <a:defRPr/>
            </a:lvl1pPr>
          </a:lstStyle>
          <a:p>
            <a:pPr>
              <a:defRPr/>
            </a:pPr>
            <a:fld id="{559CEDCA-DA25-4BD2-BCBF-4249F8B2982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a:xfrm>
            <a:off x="457200" y="1752600"/>
            <a:ext cx="8382000" cy="3810000"/>
          </a:xfrm>
          <a:prstGeom prst="rect">
            <a:avLst/>
          </a:prstGeom>
        </p:spPr>
        <p:txBody>
          <a:bodyPr lIns="89879" tIns="44940" rIns="89879" bIns="4494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14" name="Text Placeholder 6"/>
          <p:cNvSpPr>
            <a:spLocks noGrp="1"/>
          </p:cNvSpPr>
          <p:nvPr>
            <p:ph type="body" sz="quarter" idx="14"/>
          </p:nvPr>
        </p:nvSpPr>
        <p:spPr>
          <a:xfrm>
            <a:off x="762002" y="6553200"/>
            <a:ext cx="3810000" cy="304800"/>
          </a:xfrm>
          <a:prstGeom prst="rect">
            <a:avLst/>
          </a:prstGeom>
        </p:spPr>
        <p:txBody>
          <a:bodyPr lIns="89879" tIns="44940" rIns="89879" bIns="44940"/>
          <a:lstStyle>
            <a:lvl1pPr>
              <a:buNone/>
              <a:defRPr sz="1200" b="1" i="1"/>
            </a:lvl1pPr>
          </a:lstStyle>
          <a:p>
            <a:pPr lvl="0"/>
            <a:r>
              <a:rPr lang="en-US" dirty="0" smtClean="0"/>
              <a:t>Click to edit Master text styles</a:t>
            </a:r>
          </a:p>
        </p:txBody>
      </p:sp>
      <p:sp>
        <p:nvSpPr>
          <p:cNvPr id="5" name="Slide Number Placeholder 4"/>
          <p:cNvSpPr>
            <a:spLocks noGrp="1"/>
          </p:cNvSpPr>
          <p:nvPr>
            <p:ph type="sldNum" sz="quarter" idx="15"/>
          </p:nvPr>
        </p:nvSpPr>
        <p:spPr/>
        <p:txBody>
          <a:bodyPr/>
          <a:lstStyle>
            <a:lvl1pPr>
              <a:defRPr/>
            </a:lvl1pPr>
          </a:lstStyle>
          <a:p>
            <a:pPr>
              <a:defRPr/>
            </a:pPr>
            <a:fld id="{AE49B311-ECF0-41AF-8222-1B3BEDCA442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6"/>
          <p:cNvSpPr txBox="1">
            <a:spLocks/>
          </p:cNvSpPr>
          <p:nvPr userDrawn="1"/>
        </p:nvSpPr>
        <p:spPr>
          <a:xfrm>
            <a:off x="2819400" y="0"/>
            <a:ext cx="6324600" cy="1219200"/>
          </a:xfrm>
          <a:prstGeom prst="rect">
            <a:avLst/>
          </a:prstGeom>
        </p:spPr>
        <p:txBody>
          <a:bodyPr lIns="89879" tIns="44940" rIns="89879" bIns="44940" anchor="ctr"/>
          <a:lstStyle>
            <a:lvl1pPr marL="168524" indent="0" algn="l">
              <a:defRPr sz="2800"/>
            </a:lvl1pPr>
          </a:lstStyle>
          <a:p>
            <a:pPr defTabSz="898796" fontAlgn="auto">
              <a:spcAft>
                <a:spcPts val="0"/>
              </a:spcAft>
              <a:defRPr/>
            </a:pPr>
            <a:r>
              <a:rPr lang="en-US" smtClean="0">
                <a:latin typeface="+mj-lt"/>
                <a:ea typeface="+mj-ea"/>
                <a:cs typeface="+mj-cs"/>
              </a:rPr>
              <a:t>Click to edit Master title style</a:t>
            </a:r>
            <a:endParaRPr lang="en-US" dirty="0">
              <a:latin typeface="+mj-lt"/>
              <a:ea typeface="+mj-ea"/>
              <a:cs typeface="+mj-cs"/>
            </a:endParaRPr>
          </a:p>
        </p:txBody>
      </p:sp>
      <p:sp>
        <p:nvSpPr>
          <p:cNvPr id="3" name="Slide Number Placeholder 5"/>
          <p:cNvSpPr>
            <a:spLocks noGrp="1"/>
          </p:cNvSpPr>
          <p:nvPr>
            <p:ph type="sldNum" sz="quarter" idx="10"/>
          </p:nvPr>
        </p:nvSpPr>
        <p:spPr/>
        <p:txBody>
          <a:bodyPr/>
          <a:lstStyle>
            <a:lvl1pPr>
              <a:defRPr/>
            </a:lvl1pPr>
          </a:lstStyle>
          <a:p>
            <a:pPr>
              <a:defRPr/>
            </a:pPr>
            <a:fld id="{51E22F2C-204E-4BEF-99AA-226F3CABD5F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752600"/>
            <a:ext cx="8229600" cy="4114800"/>
          </a:xfrm>
          <a:prstGeom prst="rect">
            <a:avLst/>
          </a:prstGeom>
        </p:spPr>
        <p:txBody>
          <a:bodyPr lIns="89879" tIns="44940" rIns="89879" bIns="44940"/>
          <a:lstStyle>
            <a:lvl3pPr marL="898796" indent="174766">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10" name="Text Placeholder 6"/>
          <p:cNvSpPr>
            <a:spLocks noGrp="1"/>
          </p:cNvSpPr>
          <p:nvPr>
            <p:ph type="body" sz="quarter" idx="14"/>
          </p:nvPr>
        </p:nvSpPr>
        <p:spPr>
          <a:xfrm>
            <a:off x="762002" y="6553200"/>
            <a:ext cx="3810000" cy="304800"/>
          </a:xfrm>
          <a:prstGeom prst="rect">
            <a:avLst/>
          </a:prstGeom>
        </p:spPr>
        <p:txBody>
          <a:bodyPr lIns="89879" tIns="44940" rIns="89879" bIns="44940"/>
          <a:lstStyle>
            <a:lvl1pPr>
              <a:buNone/>
              <a:defRPr sz="1200" b="1" i="1"/>
            </a:lvl1pPr>
          </a:lstStyle>
          <a:p>
            <a:pPr lvl="0"/>
            <a:r>
              <a:rPr lang="en-US" dirty="0" smtClean="0"/>
              <a:t>Click to edit Master text styles</a:t>
            </a:r>
          </a:p>
        </p:txBody>
      </p:sp>
      <p:sp>
        <p:nvSpPr>
          <p:cNvPr id="5" name="Slide Number Placeholder 2"/>
          <p:cNvSpPr>
            <a:spLocks noGrp="1"/>
          </p:cNvSpPr>
          <p:nvPr>
            <p:ph type="sldNum" sz="quarter" idx="15"/>
          </p:nvPr>
        </p:nvSpPr>
        <p:spPr/>
        <p:txBody>
          <a:bodyPr/>
          <a:lstStyle>
            <a:lvl1pPr>
              <a:defRPr>
                <a:solidFill>
                  <a:schemeClr val="tx1"/>
                </a:solidFill>
              </a:defRPr>
            </a:lvl1pPr>
          </a:lstStyle>
          <a:p>
            <a:pPr>
              <a:defRPr/>
            </a:pPr>
            <a:fld id="{6738AC2F-4FC4-4ACF-BABF-58CDE4EB2666}" type="slidenum">
              <a:rPr lang="en-US"/>
              <a:pPr>
                <a:defRPr/>
              </a:pPr>
              <a:t>‹#›</a:t>
            </a:fld>
            <a:endParaRPr lang="en-US"/>
          </a:p>
        </p:txBody>
      </p:sp>
    </p:spTree>
  </p:cSld>
  <p:clrMapOvr>
    <a:masterClrMapping/>
  </p:clrMapOvr>
  <p:transition spd="med" advClick="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4"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3" name="Slide Number Placeholder 4"/>
          <p:cNvSpPr>
            <a:spLocks noGrp="1"/>
          </p:cNvSpPr>
          <p:nvPr>
            <p:ph type="sldNum" sz="quarter" idx="10"/>
          </p:nvPr>
        </p:nvSpPr>
        <p:spPr/>
        <p:txBody>
          <a:bodyPr/>
          <a:lstStyle>
            <a:lvl1pPr>
              <a:defRPr/>
            </a:lvl1pPr>
          </a:lstStyle>
          <a:p>
            <a:pPr>
              <a:defRPr/>
            </a:pPr>
            <a:fld id="{C0EB4568-C427-4606-85BE-4EBC15A945A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4"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3" name="Slide Number Placeholder 4"/>
          <p:cNvSpPr>
            <a:spLocks noGrp="1"/>
          </p:cNvSpPr>
          <p:nvPr>
            <p:ph type="sldNum" sz="quarter" idx="10"/>
          </p:nvPr>
        </p:nvSpPr>
        <p:spPr/>
        <p:txBody>
          <a:bodyPr/>
          <a:lstStyle>
            <a:lvl1pPr>
              <a:defRPr/>
            </a:lvl1pPr>
          </a:lstStyle>
          <a:p>
            <a:pPr>
              <a:defRPr/>
            </a:pPr>
            <a:fld id="{93858088-77F4-4C26-9DDD-68E7E4CA371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6_Custom Layout">
    <p:spTree>
      <p:nvGrpSpPr>
        <p:cNvPr id="1" name=""/>
        <p:cNvGrpSpPr/>
        <p:nvPr/>
      </p:nvGrpSpPr>
      <p:grpSpPr>
        <a:xfrm>
          <a:off x="0" y="0"/>
          <a:ext cx="0" cy="0"/>
          <a:chOff x="0" y="0"/>
          <a:chExt cx="0" cy="0"/>
        </a:xfrm>
      </p:grpSpPr>
      <p:sp>
        <p:nvSpPr>
          <p:cNvPr id="4"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3" name="Slide Number Placeholder 4"/>
          <p:cNvSpPr>
            <a:spLocks noGrp="1"/>
          </p:cNvSpPr>
          <p:nvPr>
            <p:ph type="sldNum" sz="quarter" idx="10"/>
          </p:nvPr>
        </p:nvSpPr>
        <p:spPr/>
        <p:txBody>
          <a:bodyPr/>
          <a:lstStyle>
            <a:lvl1pPr>
              <a:defRPr/>
            </a:lvl1pPr>
          </a:lstStyle>
          <a:p>
            <a:pPr>
              <a:defRPr/>
            </a:pPr>
            <a:fld id="{C9B71359-5298-44D6-A18F-C62BCCCEF48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Custom Layout">
    <p:spTree>
      <p:nvGrpSpPr>
        <p:cNvPr id="1" name=""/>
        <p:cNvGrpSpPr/>
        <p:nvPr/>
      </p:nvGrpSpPr>
      <p:grpSpPr>
        <a:xfrm>
          <a:off x="0" y="0"/>
          <a:ext cx="0" cy="0"/>
          <a:chOff x="0" y="0"/>
          <a:chExt cx="0" cy="0"/>
        </a:xfrm>
      </p:grpSpPr>
      <p:sp>
        <p:nvSpPr>
          <p:cNvPr id="4"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3" name="Slide Number Placeholder 4"/>
          <p:cNvSpPr>
            <a:spLocks noGrp="1"/>
          </p:cNvSpPr>
          <p:nvPr>
            <p:ph type="sldNum" sz="quarter" idx="10"/>
          </p:nvPr>
        </p:nvSpPr>
        <p:spPr/>
        <p:txBody>
          <a:bodyPr/>
          <a:lstStyle>
            <a:lvl1pPr>
              <a:defRPr/>
            </a:lvl1pPr>
          </a:lstStyle>
          <a:p>
            <a:pPr>
              <a:defRPr/>
            </a:pPr>
            <a:fld id="{2038677D-093A-4315-8A3B-DB2A8DE70F3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2" descr="PARCC_Header_A2"/>
          <p:cNvPicPr>
            <a:picLocks noChangeAspect="1" noChangeArrowheads="1"/>
          </p:cNvPicPr>
          <p:nvPr/>
        </p:nvPicPr>
        <p:blipFill>
          <a:blip r:embed="rId11" cstate="print"/>
          <a:srcRect l="63492" r="5597"/>
          <a:stretch>
            <a:fillRect/>
          </a:stretch>
        </p:blipFill>
        <p:spPr bwMode="auto">
          <a:xfrm>
            <a:off x="0" y="0"/>
            <a:ext cx="2819400" cy="1216025"/>
          </a:xfrm>
          <a:prstGeom prst="rect">
            <a:avLst/>
          </a:prstGeom>
          <a:noFill/>
          <a:ln w="9525">
            <a:noFill/>
            <a:miter lim="800000"/>
            <a:headEnd/>
            <a:tailEnd/>
          </a:ln>
        </p:spPr>
      </p:pic>
      <p:sp>
        <p:nvSpPr>
          <p:cNvPr id="11" name="Rectangle 10"/>
          <p:cNvSpPr/>
          <p:nvPr/>
        </p:nvSpPr>
        <p:spPr>
          <a:xfrm>
            <a:off x="0" y="1219200"/>
            <a:ext cx="9144000" cy="152400"/>
          </a:xfrm>
          <a:prstGeom prst="rect">
            <a:avLst/>
          </a:prstGeom>
          <a:solidFill>
            <a:srgbClr val="8F23B3"/>
          </a:solidFill>
          <a:ln>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dirty="0">
              <a:solidFill>
                <a:srgbClr val="8F23B3"/>
              </a:solidFill>
            </a:endParaRPr>
          </a:p>
        </p:txBody>
      </p:sp>
      <p:sp>
        <p:nvSpPr>
          <p:cNvPr id="9" name="Rectangle 8"/>
          <p:cNvSpPr/>
          <p:nvPr/>
        </p:nvSpPr>
        <p:spPr>
          <a:xfrm>
            <a:off x="0" y="1447800"/>
            <a:ext cx="9144000" cy="152400"/>
          </a:xfrm>
          <a:prstGeom prst="rect">
            <a:avLst/>
          </a:prstGeom>
          <a:solidFill>
            <a:srgbClr val="0091B2"/>
          </a:solidFill>
          <a:ln>
            <a:solidFill>
              <a:srgbClr val="0091B2"/>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dirty="0">
              <a:solidFill>
                <a:srgbClr val="8F23B3"/>
              </a:solidFill>
            </a:endParaRPr>
          </a:p>
        </p:txBody>
      </p:sp>
      <p:pic>
        <p:nvPicPr>
          <p:cNvPr id="1029" name="Picture 2" descr="PARCC_Header_A2"/>
          <p:cNvPicPr>
            <a:picLocks noChangeAspect="1" noChangeArrowheads="1"/>
          </p:cNvPicPr>
          <p:nvPr/>
        </p:nvPicPr>
        <p:blipFill>
          <a:blip r:embed="rId11" cstate="print"/>
          <a:srcRect r="68254"/>
          <a:stretch>
            <a:fillRect/>
          </a:stretch>
        </p:blipFill>
        <p:spPr bwMode="auto">
          <a:xfrm>
            <a:off x="6784975" y="5867400"/>
            <a:ext cx="2359025" cy="990600"/>
          </a:xfrm>
          <a:prstGeom prst="rect">
            <a:avLst/>
          </a:prstGeom>
          <a:noFill/>
          <a:ln w="9525">
            <a:noFill/>
            <a:miter lim="800000"/>
            <a:headEnd/>
            <a:tailEnd/>
          </a:ln>
        </p:spPr>
      </p:pic>
      <p:pic>
        <p:nvPicPr>
          <p:cNvPr id="1030" name="Picture 2" descr="PARCC_Header_A2"/>
          <p:cNvPicPr>
            <a:picLocks noChangeAspect="1" noChangeArrowheads="1"/>
          </p:cNvPicPr>
          <p:nvPr/>
        </p:nvPicPr>
        <p:blipFill>
          <a:blip r:embed="rId11" cstate="print"/>
          <a:srcRect l="29744" r="68254"/>
          <a:stretch>
            <a:fillRect/>
          </a:stretch>
        </p:blipFill>
        <p:spPr bwMode="auto">
          <a:xfrm>
            <a:off x="6858000" y="5867400"/>
            <a:ext cx="149225" cy="990600"/>
          </a:xfrm>
          <a:prstGeom prst="rect">
            <a:avLst/>
          </a:prstGeom>
          <a:noFill/>
          <a:ln w="9525">
            <a:noFill/>
            <a:miter lim="800000"/>
            <a:headEnd/>
            <a:tailEnd/>
          </a:ln>
        </p:spPr>
      </p:pic>
      <p:sp>
        <p:nvSpPr>
          <p:cNvPr id="12" name="Rectangle 11"/>
          <p:cNvSpPr/>
          <p:nvPr/>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a:p>
        </p:txBody>
      </p:sp>
      <p:sp>
        <p:nvSpPr>
          <p:cNvPr id="8" name="Slide Number Placeholder 4"/>
          <p:cNvSpPr>
            <a:spLocks noGrp="1"/>
          </p:cNvSpPr>
          <p:nvPr>
            <p:ph type="sldNum" sz="quarter" idx="4"/>
          </p:nvPr>
        </p:nvSpPr>
        <p:spPr>
          <a:xfrm>
            <a:off x="0" y="6569075"/>
            <a:ext cx="609600" cy="288925"/>
          </a:xfrm>
          <a:prstGeom prst="rect">
            <a:avLst/>
          </a:prstGeom>
        </p:spPr>
        <p:txBody>
          <a:bodyPr vert="horz" wrap="square" lIns="89879" tIns="44940" rIns="89879" bIns="44940" numCol="1" anchor="t" anchorCtr="0" compatLnSpc="1">
            <a:prstTxWarp prst="textNoShape">
              <a:avLst/>
            </a:prstTxWarp>
            <a:normAutofit/>
          </a:bodyPr>
          <a:lstStyle>
            <a:lvl1pPr algn="ctr">
              <a:defRPr sz="1400">
                <a:solidFill>
                  <a:srgbClr val="000000"/>
                </a:solidFill>
                <a:latin typeface="Calibri" pitchFamily="34" charset="0"/>
              </a:defRPr>
            </a:lvl1pPr>
          </a:lstStyle>
          <a:p>
            <a:pPr>
              <a:defRPr/>
            </a:pPr>
            <a:fld id="{339F2A89-6971-4592-8C3B-86E5D97862B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26" r:id="rId1"/>
    <p:sldLayoutId id="2147484127" r:id="rId2"/>
    <p:sldLayoutId id="2147484119" r:id="rId3"/>
    <p:sldLayoutId id="2147484128" r:id="rId4"/>
    <p:sldLayoutId id="2147484129" r:id="rId5"/>
    <p:sldLayoutId id="2147484120" r:id="rId6"/>
    <p:sldLayoutId id="2147484121" r:id="rId7"/>
    <p:sldLayoutId id="2147484122" r:id="rId8"/>
    <p:sldLayoutId id="2147484123" r:id="rId9"/>
  </p:sldLayoutIdLst>
  <p:timing>
    <p:tnLst>
      <p:par>
        <p:cTn id="1" dur="indefinite" restart="never" nodeType="tmRoot"/>
      </p:par>
    </p:tnLst>
  </p:timing>
  <p:hf hdr="0" ftr="0" dt="0"/>
  <p:txStyles>
    <p:titleStyle>
      <a:lvl1pPr algn="ctr" defTabSz="898525" rtl="0" eaLnBrk="0" fontAlgn="base" hangingPunct="0">
        <a:spcBef>
          <a:spcPct val="0"/>
        </a:spcBef>
        <a:spcAft>
          <a:spcPct val="0"/>
        </a:spcAft>
        <a:defRPr sz="3500" kern="1200">
          <a:solidFill>
            <a:schemeClr val="tx1"/>
          </a:solidFill>
          <a:latin typeface="+mj-lt"/>
          <a:ea typeface="ＭＳ Ｐゴシック" charset="0"/>
          <a:cs typeface="+mj-cs"/>
        </a:defRPr>
      </a:lvl1pPr>
      <a:lvl2pPr algn="ctr" defTabSz="898525" rtl="0" eaLnBrk="0" fontAlgn="base" hangingPunct="0">
        <a:spcBef>
          <a:spcPct val="0"/>
        </a:spcBef>
        <a:spcAft>
          <a:spcPct val="0"/>
        </a:spcAft>
        <a:defRPr sz="3500">
          <a:solidFill>
            <a:schemeClr val="tx1"/>
          </a:solidFill>
          <a:latin typeface="Calibri" pitchFamily="34" charset="0"/>
          <a:ea typeface="ＭＳ Ｐゴシック" charset="0"/>
        </a:defRPr>
      </a:lvl2pPr>
      <a:lvl3pPr algn="ctr" defTabSz="898525" rtl="0" eaLnBrk="0" fontAlgn="base" hangingPunct="0">
        <a:spcBef>
          <a:spcPct val="0"/>
        </a:spcBef>
        <a:spcAft>
          <a:spcPct val="0"/>
        </a:spcAft>
        <a:defRPr sz="3500">
          <a:solidFill>
            <a:schemeClr val="tx1"/>
          </a:solidFill>
          <a:latin typeface="Calibri" pitchFamily="34" charset="0"/>
          <a:ea typeface="ＭＳ Ｐゴシック" charset="0"/>
        </a:defRPr>
      </a:lvl3pPr>
      <a:lvl4pPr algn="ctr" defTabSz="898525" rtl="0" eaLnBrk="0" fontAlgn="base" hangingPunct="0">
        <a:spcBef>
          <a:spcPct val="0"/>
        </a:spcBef>
        <a:spcAft>
          <a:spcPct val="0"/>
        </a:spcAft>
        <a:defRPr sz="3500">
          <a:solidFill>
            <a:schemeClr val="tx1"/>
          </a:solidFill>
          <a:latin typeface="Calibri" pitchFamily="34" charset="0"/>
          <a:ea typeface="ＭＳ Ｐゴシック" charset="0"/>
        </a:defRPr>
      </a:lvl4pPr>
      <a:lvl5pPr algn="ctr" defTabSz="898525" rtl="0" eaLnBrk="0" fontAlgn="base" hangingPunct="0">
        <a:spcBef>
          <a:spcPct val="0"/>
        </a:spcBef>
        <a:spcAft>
          <a:spcPct val="0"/>
        </a:spcAft>
        <a:defRPr sz="3500">
          <a:solidFill>
            <a:schemeClr val="tx1"/>
          </a:solidFill>
          <a:latin typeface="Calibri" pitchFamily="34" charset="0"/>
          <a:ea typeface="ＭＳ Ｐゴシック" charset="0"/>
        </a:defRPr>
      </a:lvl5pPr>
      <a:lvl6pPr marL="457200" algn="ctr" defTabSz="898525" rtl="0" fontAlgn="base">
        <a:spcBef>
          <a:spcPct val="0"/>
        </a:spcBef>
        <a:spcAft>
          <a:spcPct val="0"/>
        </a:spcAft>
        <a:defRPr sz="3500">
          <a:solidFill>
            <a:schemeClr val="tx1"/>
          </a:solidFill>
          <a:latin typeface="Calibri" pitchFamily="34" charset="0"/>
        </a:defRPr>
      </a:lvl6pPr>
      <a:lvl7pPr marL="914400" algn="ctr" defTabSz="898525" rtl="0" fontAlgn="base">
        <a:spcBef>
          <a:spcPct val="0"/>
        </a:spcBef>
        <a:spcAft>
          <a:spcPct val="0"/>
        </a:spcAft>
        <a:defRPr sz="3500">
          <a:solidFill>
            <a:schemeClr val="tx1"/>
          </a:solidFill>
          <a:latin typeface="Calibri" pitchFamily="34" charset="0"/>
        </a:defRPr>
      </a:lvl7pPr>
      <a:lvl8pPr marL="1371600" algn="ctr" defTabSz="898525" rtl="0" fontAlgn="base">
        <a:spcBef>
          <a:spcPct val="0"/>
        </a:spcBef>
        <a:spcAft>
          <a:spcPct val="0"/>
        </a:spcAft>
        <a:defRPr sz="3500">
          <a:solidFill>
            <a:schemeClr val="tx1"/>
          </a:solidFill>
          <a:latin typeface="Calibri" pitchFamily="34" charset="0"/>
        </a:defRPr>
      </a:lvl8pPr>
      <a:lvl9pPr marL="1828800" algn="ctr" defTabSz="898525" rtl="0" fontAlgn="base">
        <a:spcBef>
          <a:spcPct val="0"/>
        </a:spcBef>
        <a:spcAft>
          <a:spcPct val="0"/>
        </a:spcAft>
        <a:defRPr sz="3500">
          <a:solidFill>
            <a:schemeClr val="tx1"/>
          </a:solidFill>
          <a:latin typeface="Calibri" pitchFamily="34" charset="0"/>
        </a:defRPr>
      </a:lvl9pPr>
    </p:titleStyle>
    <p:bodyStyle>
      <a:lvl1pPr marL="336550" indent="-336550" algn="l" defTabSz="898525" rtl="0" eaLnBrk="0" fontAlgn="base" hangingPunct="0">
        <a:spcBef>
          <a:spcPct val="20000"/>
        </a:spcBef>
        <a:spcAft>
          <a:spcPct val="0"/>
        </a:spcAft>
        <a:buClr>
          <a:srgbClr val="8F23B3"/>
        </a:buClr>
        <a:buFont typeface="Arial" charset="0"/>
        <a:buChar char="•"/>
        <a:defRPr sz="2300" kern="1200">
          <a:solidFill>
            <a:schemeClr val="tx1"/>
          </a:solidFill>
          <a:latin typeface="+mn-lt"/>
          <a:ea typeface="ＭＳ Ｐゴシック" charset="0"/>
          <a:cs typeface="+mn-cs"/>
        </a:defRPr>
      </a:lvl1pPr>
      <a:lvl2pPr marL="730250" indent="-279400" algn="l" defTabSz="898525" rtl="0" eaLnBrk="0" fontAlgn="base" hangingPunct="0">
        <a:spcBef>
          <a:spcPct val="20000"/>
        </a:spcBef>
        <a:spcAft>
          <a:spcPct val="0"/>
        </a:spcAft>
        <a:buClr>
          <a:srgbClr val="8F23B3"/>
        </a:buClr>
        <a:buFont typeface="Arial" charset="0"/>
        <a:buChar char="–"/>
        <a:defRPr sz="2000" kern="1200">
          <a:solidFill>
            <a:schemeClr val="tx1"/>
          </a:solidFill>
          <a:latin typeface="+mn-lt"/>
          <a:ea typeface="ＭＳ Ｐゴシック" charset="0"/>
          <a:cs typeface="+mn-cs"/>
        </a:defRPr>
      </a:lvl2pPr>
      <a:lvl3pPr marL="1122363" indent="-223838" algn="l" defTabSz="898525" rtl="0" eaLnBrk="0" fontAlgn="base" hangingPunct="0">
        <a:spcBef>
          <a:spcPct val="20000"/>
        </a:spcBef>
        <a:spcAft>
          <a:spcPct val="0"/>
        </a:spcAft>
        <a:buClr>
          <a:srgbClr val="8F23B3"/>
        </a:buClr>
        <a:buFont typeface="Arial" charset="0"/>
        <a:buChar char="•"/>
        <a:defRPr kern="1200">
          <a:solidFill>
            <a:schemeClr val="tx1"/>
          </a:solidFill>
          <a:latin typeface="+mn-lt"/>
          <a:ea typeface="ＭＳ Ｐゴシック" charset="0"/>
          <a:cs typeface="+mn-cs"/>
        </a:defRPr>
      </a:lvl3pPr>
      <a:lvl4pPr marL="1571625" indent="-223838" algn="l" defTabSz="898525" rtl="0" eaLnBrk="0" fontAlgn="base" hangingPunct="0">
        <a:spcBef>
          <a:spcPct val="20000"/>
        </a:spcBef>
        <a:spcAft>
          <a:spcPct val="0"/>
        </a:spcAft>
        <a:buClr>
          <a:srgbClr val="8F23B3"/>
        </a:buClr>
        <a:buFont typeface="Arial" charset="0"/>
        <a:buChar char="–"/>
        <a:defRPr sz="2000" kern="1200">
          <a:solidFill>
            <a:schemeClr val="tx1"/>
          </a:solidFill>
          <a:latin typeface="+mn-lt"/>
          <a:ea typeface="ＭＳ Ｐゴシック" charset="0"/>
          <a:cs typeface="+mn-cs"/>
        </a:defRPr>
      </a:lvl4pPr>
      <a:lvl5pPr marL="2020888" indent="-223838" algn="l" defTabSz="898525" rtl="0" eaLnBrk="0" fontAlgn="base" hangingPunct="0">
        <a:spcBef>
          <a:spcPct val="20000"/>
        </a:spcBef>
        <a:spcAft>
          <a:spcPct val="0"/>
        </a:spcAft>
        <a:buClr>
          <a:srgbClr val="8F23B3"/>
        </a:buClr>
        <a:buFont typeface="Arial" charset="0"/>
        <a:buChar char="»"/>
        <a:defRPr sz="2000" kern="1200">
          <a:solidFill>
            <a:schemeClr val="tx1"/>
          </a:solidFill>
          <a:latin typeface="+mn-lt"/>
          <a:ea typeface="ＭＳ Ｐゴシック" charset="0"/>
          <a:cs typeface="+mn-cs"/>
        </a:defRPr>
      </a:lvl5pPr>
      <a:lvl6pPr marL="2471687" indent="-224698" algn="l" defTabSz="89879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21086" indent="-224698" algn="l" defTabSz="89879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370484" indent="-224698" algn="l" defTabSz="89879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19881" indent="-224698" algn="l" defTabSz="89879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898796" rtl="0" eaLnBrk="1" latinLnBrk="0" hangingPunct="1">
        <a:defRPr sz="1800" kern="1200">
          <a:solidFill>
            <a:schemeClr val="tx1"/>
          </a:solidFill>
          <a:latin typeface="+mn-lt"/>
          <a:ea typeface="+mn-ea"/>
          <a:cs typeface="+mn-cs"/>
        </a:defRPr>
      </a:lvl1pPr>
      <a:lvl2pPr marL="449398" algn="l" defTabSz="898796" rtl="0" eaLnBrk="1" latinLnBrk="0" hangingPunct="1">
        <a:defRPr sz="1800" kern="1200">
          <a:solidFill>
            <a:schemeClr val="tx1"/>
          </a:solidFill>
          <a:latin typeface="+mn-lt"/>
          <a:ea typeface="+mn-ea"/>
          <a:cs typeface="+mn-cs"/>
        </a:defRPr>
      </a:lvl2pPr>
      <a:lvl3pPr marL="898796" algn="l" defTabSz="898796" rtl="0" eaLnBrk="1" latinLnBrk="0" hangingPunct="1">
        <a:defRPr sz="1800" kern="1200">
          <a:solidFill>
            <a:schemeClr val="tx1"/>
          </a:solidFill>
          <a:latin typeface="+mn-lt"/>
          <a:ea typeface="+mn-ea"/>
          <a:cs typeface="+mn-cs"/>
        </a:defRPr>
      </a:lvl3pPr>
      <a:lvl4pPr marL="1348193" algn="l" defTabSz="898796" rtl="0" eaLnBrk="1" latinLnBrk="0" hangingPunct="1">
        <a:defRPr sz="1800" kern="1200">
          <a:solidFill>
            <a:schemeClr val="tx1"/>
          </a:solidFill>
          <a:latin typeface="+mn-lt"/>
          <a:ea typeface="+mn-ea"/>
          <a:cs typeface="+mn-cs"/>
        </a:defRPr>
      </a:lvl4pPr>
      <a:lvl5pPr marL="1797592" algn="l" defTabSz="898796" rtl="0" eaLnBrk="1" latinLnBrk="0" hangingPunct="1">
        <a:defRPr sz="1800" kern="1200">
          <a:solidFill>
            <a:schemeClr val="tx1"/>
          </a:solidFill>
          <a:latin typeface="+mn-lt"/>
          <a:ea typeface="+mn-ea"/>
          <a:cs typeface="+mn-cs"/>
        </a:defRPr>
      </a:lvl5pPr>
      <a:lvl6pPr marL="2246989" algn="l" defTabSz="898796" rtl="0" eaLnBrk="1" latinLnBrk="0" hangingPunct="1">
        <a:defRPr sz="1800" kern="1200">
          <a:solidFill>
            <a:schemeClr val="tx1"/>
          </a:solidFill>
          <a:latin typeface="+mn-lt"/>
          <a:ea typeface="+mn-ea"/>
          <a:cs typeface="+mn-cs"/>
        </a:defRPr>
      </a:lvl6pPr>
      <a:lvl7pPr marL="2696388" algn="l" defTabSz="898796" rtl="0" eaLnBrk="1" latinLnBrk="0" hangingPunct="1">
        <a:defRPr sz="1800" kern="1200">
          <a:solidFill>
            <a:schemeClr val="tx1"/>
          </a:solidFill>
          <a:latin typeface="+mn-lt"/>
          <a:ea typeface="+mn-ea"/>
          <a:cs typeface="+mn-cs"/>
        </a:defRPr>
      </a:lvl7pPr>
      <a:lvl8pPr marL="3145784" algn="l" defTabSz="898796" rtl="0" eaLnBrk="1" latinLnBrk="0" hangingPunct="1">
        <a:defRPr sz="1800" kern="1200">
          <a:solidFill>
            <a:schemeClr val="tx1"/>
          </a:solidFill>
          <a:latin typeface="+mn-lt"/>
          <a:ea typeface="+mn-ea"/>
          <a:cs typeface="+mn-cs"/>
        </a:defRPr>
      </a:lvl8pPr>
      <a:lvl9pPr marL="3595182" algn="l" defTabSz="89879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2" descr="PARCC_Header_A2"/>
          <p:cNvPicPr>
            <a:picLocks noChangeAspect="1" noChangeArrowheads="1"/>
          </p:cNvPicPr>
          <p:nvPr/>
        </p:nvPicPr>
        <p:blipFill>
          <a:blip r:embed="rId9" cstate="print"/>
          <a:srcRect l="63492" r="5597"/>
          <a:stretch>
            <a:fillRect/>
          </a:stretch>
        </p:blipFill>
        <p:spPr bwMode="auto">
          <a:xfrm>
            <a:off x="0" y="0"/>
            <a:ext cx="2819400" cy="1216025"/>
          </a:xfrm>
          <a:prstGeom prst="rect">
            <a:avLst/>
          </a:prstGeom>
          <a:noFill/>
          <a:ln w="9525">
            <a:noFill/>
            <a:miter lim="800000"/>
            <a:headEnd/>
            <a:tailEnd/>
          </a:ln>
        </p:spPr>
      </p:pic>
      <p:sp>
        <p:nvSpPr>
          <p:cNvPr id="8" name="Rectangle 7"/>
          <p:cNvSpPr/>
          <p:nvPr/>
        </p:nvSpPr>
        <p:spPr>
          <a:xfrm>
            <a:off x="0" y="1219200"/>
            <a:ext cx="9144000" cy="152400"/>
          </a:xfrm>
          <a:prstGeom prst="rect">
            <a:avLst/>
          </a:prstGeom>
          <a:solidFill>
            <a:srgbClr val="8F23B3"/>
          </a:solidFill>
          <a:ln>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dirty="0">
              <a:solidFill>
                <a:srgbClr val="8F23B3"/>
              </a:solidFill>
            </a:endParaRPr>
          </a:p>
        </p:txBody>
      </p:sp>
      <p:sp>
        <p:nvSpPr>
          <p:cNvPr id="9" name="Rectangle 8"/>
          <p:cNvSpPr/>
          <p:nvPr/>
        </p:nvSpPr>
        <p:spPr>
          <a:xfrm>
            <a:off x="0" y="1447800"/>
            <a:ext cx="9144000" cy="152400"/>
          </a:xfrm>
          <a:prstGeom prst="rect">
            <a:avLst/>
          </a:prstGeom>
          <a:solidFill>
            <a:srgbClr val="0091B2"/>
          </a:solidFill>
          <a:ln>
            <a:solidFill>
              <a:srgbClr val="0091B2"/>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dirty="0">
              <a:solidFill>
                <a:srgbClr val="8F23B3"/>
              </a:solidFill>
            </a:endParaRPr>
          </a:p>
        </p:txBody>
      </p:sp>
      <p:sp>
        <p:nvSpPr>
          <p:cNvPr id="12" name="Rectangle 11"/>
          <p:cNvSpPr/>
          <p:nvPr/>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a:p>
        </p:txBody>
      </p:sp>
      <p:sp>
        <p:nvSpPr>
          <p:cNvPr id="13" name="Slide Number Placeholder 4"/>
          <p:cNvSpPr>
            <a:spLocks noGrp="1"/>
          </p:cNvSpPr>
          <p:nvPr>
            <p:ph type="sldNum" sz="quarter" idx="4"/>
          </p:nvPr>
        </p:nvSpPr>
        <p:spPr>
          <a:xfrm>
            <a:off x="0" y="6569075"/>
            <a:ext cx="609600" cy="288925"/>
          </a:xfrm>
          <a:prstGeom prst="rect">
            <a:avLst/>
          </a:prstGeom>
        </p:spPr>
        <p:txBody>
          <a:bodyPr vert="horz" wrap="square" lIns="89879" tIns="44940" rIns="89879" bIns="44940" numCol="1" anchor="t" anchorCtr="0" compatLnSpc="1">
            <a:prstTxWarp prst="textNoShape">
              <a:avLst/>
            </a:prstTxWarp>
            <a:normAutofit/>
          </a:bodyPr>
          <a:lstStyle>
            <a:lvl1pPr algn="ctr">
              <a:defRPr sz="1400">
                <a:solidFill>
                  <a:srgbClr val="000000"/>
                </a:solidFill>
                <a:latin typeface="Calibri" pitchFamily="34" charset="0"/>
              </a:defRPr>
            </a:lvl1pPr>
          </a:lstStyle>
          <a:p>
            <a:pPr>
              <a:defRPr/>
            </a:pPr>
            <a:fld id="{29761032-221C-4699-80C3-27BF55B0C7F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30" r:id="rId1"/>
    <p:sldLayoutId id="2147484124" r:id="rId2"/>
    <p:sldLayoutId id="2147484125" r:id="rId3"/>
    <p:sldLayoutId id="2147484135" r:id="rId4"/>
    <p:sldLayoutId id="2147484136" r:id="rId5"/>
    <p:sldLayoutId id="2147484137" r:id="rId6"/>
    <p:sldLayoutId id="2147484138" r:id="rId7"/>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charset="0"/>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6.xml"/><Relationship Id="rId4" Type="http://schemas.openxmlformats.org/officeDocument/2006/relationships/image" Target="../media/image9.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6.xml"/><Relationship Id="rId4" Type="http://schemas.openxmlformats.org/officeDocument/2006/relationships/image" Target="../media/image9.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6.xml"/><Relationship Id="rId4" Type="http://schemas.openxmlformats.org/officeDocument/2006/relationships/image" Target="../media/image9.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6.xml"/><Relationship Id="rId4" Type="http://schemas.openxmlformats.org/officeDocument/2006/relationships/image" Target="../media/image9.jpeg"/></Relationships>
</file>

<file path=ppt/slides/_rels/slide32.xml.rels><?xml version="1.0" encoding="UTF-8" standalone="yes"?>
<Relationships xmlns="http://schemas.openxmlformats.org/package/2006/relationships"><Relationship Id="rId2" Type="http://schemas.openxmlformats.org/officeDocument/2006/relationships/hyperlink" Target="http://www.parcconline.org/parcc-assessment-policies" TargetMode="External"/><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3" Type="http://schemas.openxmlformats.org/officeDocument/2006/relationships/hyperlink" Target="mailto:treavis@achieve.org"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3"/>
          <p:cNvSpPr>
            <a:spLocks noGrp="1"/>
          </p:cNvSpPr>
          <p:nvPr>
            <p:ph idx="4294967295"/>
          </p:nvPr>
        </p:nvSpPr>
        <p:spPr bwMode="auto">
          <a:xfrm>
            <a:off x="0" y="2133600"/>
            <a:ext cx="9144000" cy="4495800"/>
          </a:xfrm>
          <a:prstGeom prst="rect">
            <a:avLst/>
          </a:prstGeom>
          <a:extLst/>
        </p:spPr>
        <p:txBody>
          <a:bodyPr vert="horz" wrap="square" lIns="91440" tIns="45720" rIns="91440" bIns="45720" numCol="1" anchor="t" anchorCtr="0" compatLnSpc="1">
            <a:prstTxWarp prst="textNoShape">
              <a:avLst/>
            </a:prstTxWarp>
          </a:bodyPr>
          <a:lstStyle/>
          <a:p>
            <a:pPr algn="ctr" eaLnBrk="1" hangingPunct="1">
              <a:buNone/>
              <a:defRPr/>
            </a:pPr>
            <a:r>
              <a:rPr lang="en-US" sz="4000" b="1" dirty="0"/>
              <a:t>Inclusion of Students with Disabilities and English Learners in </a:t>
            </a:r>
            <a:r>
              <a:rPr lang="en-US" sz="4000" b="1" dirty="0" smtClean="0"/>
              <a:t>PARCC Assessments</a:t>
            </a:r>
          </a:p>
          <a:p>
            <a:pPr algn="ctr" eaLnBrk="1" hangingPunct="1">
              <a:buNone/>
              <a:defRPr/>
            </a:pPr>
            <a:endParaRPr lang="en-US" sz="3600" b="1" i="1" dirty="0" smtClean="0">
              <a:solidFill>
                <a:schemeClr val="tx1">
                  <a:lumMod val="75000"/>
                  <a:lumOff val="25000"/>
                </a:schemeClr>
              </a:solidFill>
            </a:endParaRPr>
          </a:p>
          <a:p>
            <a:pPr algn="ctr" eaLnBrk="1" hangingPunct="1">
              <a:buNone/>
              <a:defRPr/>
            </a:pPr>
            <a:endParaRPr lang="en-US" sz="1000" b="1" i="1" dirty="0" smtClean="0">
              <a:solidFill>
                <a:schemeClr val="tx1">
                  <a:lumMod val="75000"/>
                  <a:lumOff val="25000"/>
                </a:schemeClr>
              </a:solidFill>
            </a:endParaRPr>
          </a:p>
          <a:p>
            <a:pPr algn="ctr" eaLnBrk="1" hangingPunct="1">
              <a:buNone/>
              <a:defRPr/>
            </a:pPr>
            <a:endParaRPr lang="en-US" sz="2000" b="1" i="1" dirty="0">
              <a:solidFill>
                <a:schemeClr val="tx1">
                  <a:lumMod val="75000"/>
                  <a:lumOff val="25000"/>
                </a:schemeClr>
              </a:solidFill>
            </a:endParaRPr>
          </a:p>
          <a:p>
            <a:pPr algn="ctr" eaLnBrk="1" hangingPunct="1">
              <a:buFont typeface="Arial" charset="0"/>
              <a:buNone/>
              <a:defRPr/>
            </a:pPr>
            <a:r>
              <a:rPr lang="en-US" sz="2200" b="1" i="1" dirty="0" smtClean="0">
                <a:solidFill>
                  <a:schemeClr val="tx1">
                    <a:lumMod val="75000"/>
                    <a:lumOff val="25000"/>
                  </a:schemeClr>
                </a:solidFill>
              </a:rPr>
              <a:t>Council of Great City Schools</a:t>
            </a:r>
          </a:p>
          <a:p>
            <a:pPr algn="ctr" eaLnBrk="1" hangingPunct="1">
              <a:buFont typeface="Arial" charset="0"/>
              <a:buNone/>
              <a:defRPr/>
            </a:pPr>
            <a:r>
              <a:rPr lang="en-US" sz="2200" b="1" i="1" dirty="0" smtClean="0">
                <a:solidFill>
                  <a:schemeClr val="tx1">
                    <a:lumMod val="75000"/>
                    <a:lumOff val="25000"/>
                  </a:schemeClr>
                </a:solidFill>
              </a:rPr>
              <a:t>May 2, 2013</a:t>
            </a:r>
            <a:endParaRPr lang="en-US" sz="2200" b="1" i="1" dirty="0" smtClean="0">
              <a:solidFill>
                <a:schemeClr val="tx1">
                  <a:lumMod val="75000"/>
                  <a:lumOff val="25000"/>
                </a:schemeClr>
              </a:solidFill>
            </a:endParaRPr>
          </a:p>
          <a:p>
            <a:pPr algn="ctr" eaLnBrk="1" hangingPunct="1">
              <a:buFont typeface="Arial" charset="0"/>
              <a:buNone/>
              <a:defRPr/>
            </a:pPr>
            <a:r>
              <a:rPr lang="en-US" sz="2200" b="1" i="1" dirty="0" smtClean="0">
                <a:solidFill>
                  <a:schemeClr val="tx1">
                    <a:lumMod val="75000"/>
                    <a:lumOff val="25000"/>
                  </a:schemeClr>
                </a:solidFill>
              </a:rPr>
              <a:t>Tamara Reavis, Senior Adviser, Achieve</a:t>
            </a:r>
            <a:endParaRPr lang="en-US" sz="2200" i="1" dirty="0" smtClean="0">
              <a:solidFill>
                <a:schemeClr val="tx1">
                  <a:lumMod val="75000"/>
                  <a:lumOff val="25000"/>
                </a:schemeClr>
              </a:solidFill>
            </a:endParaRPr>
          </a:p>
          <a:p>
            <a:pPr algn="ctr" eaLnBrk="1" hangingPunct="1">
              <a:buFont typeface="Arial" charset="0"/>
              <a:buNone/>
              <a:defRPr/>
            </a:pPr>
            <a:endParaRPr lang="en-US" sz="3600" b="1" dirty="0"/>
          </a:p>
          <a:p>
            <a:pPr algn="ctr" eaLnBrk="1" hangingPunct="1">
              <a:buFont typeface="Arial" charset="0"/>
              <a:buNone/>
              <a:defRPr/>
            </a:pPr>
            <a:endParaRPr lang="en-US" sz="36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259169162"/>
              </p:ext>
            </p:extLst>
          </p:nvPr>
        </p:nvGraphicFramePr>
        <p:xfrm>
          <a:off x="457200" y="1674248"/>
          <a:ext cx="8305800" cy="4331399"/>
        </p:xfrm>
        <a:graphic>
          <a:graphicData uri="http://schemas.openxmlformats.org/drawingml/2006/table">
            <a:tbl>
              <a:tblPr firstRow="1" bandRow="1">
                <a:tableStyleId>{00A15C55-8517-42AA-B614-E9B94910E393}</a:tableStyleId>
              </a:tblPr>
              <a:tblGrid>
                <a:gridCol w="8305800"/>
              </a:tblGrid>
              <a:tr h="505712">
                <a:tc>
                  <a:txBody>
                    <a:bodyPr/>
                    <a:lstStyle/>
                    <a:p>
                      <a:pPr algn="ctr"/>
                      <a:r>
                        <a:rPr lang="en-US" sz="2400" dirty="0" smtClean="0"/>
                        <a:t>Selected</a:t>
                      </a:r>
                      <a:r>
                        <a:rPr lang="en-US" sz="2400" baseline="0" dirty="0" smtClean="0"/>
                        <a:t> </a:t>
                      </a:r>
                      <a:r>
                        <a:rPr lang="en-US" sz="2400" dirty="0" smtClean="0"/>
                        <a:t>Key Deliverables</a:t>
                      </a:r>
                      <a:endParaRPr lang="en-US" sz="2400" dirty="0"/>
                    </a:p>
                  </a:txBody>
                  <a:tcPr anchor="ctr">
                    <a:solidFill>
                      <a:srgbClr val="8F23B3"/>
                    </a:solidFill>
                  </a:tcPr>
                </a:tc>
              </a:tr>
              <a:tr h="574195">
                <a:tc>
                  <a:txBody>
                    <a:bodyPr/>
                    <a:lstStyle/>
                    <a:p>
                      <a:pPr algn="ctr"/>
                      <a:r>
                        <a:rPr lang="en-US" sz="2400" u="none" baseline="0" dirty="0" smtClean="0"/>
                        <a:t>Bias &amp; Sensitivity Guidelines for item development</a:t>
                      </a:r>
                      <a:endParaRPr lang="en-US" sz="2400" dirty="0"/>
                    </a:p>
                  </a:txBody>
                  <a:tcPr anchor="ctr"/>
                </a:tc>
              </a:tr>
              <a:tr h="57419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u="none" baseline="0" dirty="0" smtClean="0"/>
                        <a:t>Accessibility Guidelines for item development</a:t>
                      </a:r>
                      <a:endParaRPr lang="en-US" sz="2400" dirty="0" smtClean="0"/>
                    </a:p>
                  </a:txBody>
                  <a:tcPr anchor="ctr"/>
                </a:tc>
              </a:tr>
              <a:tr h="832937">
                <a:tc>
                  <a:txBody>
                    <a:bodyPr/>
                    <a:lstStyle/>
                    <a:p>
                      <a:pPr algn="ctr"/>
                      <a:r>
                        <a:rPr lang="en-US" sz="2400" dirty="0" smtClean="0"/>
                        <a:t>Item &amp; Passage Review Committees; Bias &amp; Sensitivity Review Committees</a:t>
                      </a:r>
                      <a:endParaRPr lang="en-US" sz="2400" dirty="0"/>
                    </a:p>
                  </a:txBody>
                  <a:tcPr anchor="ctr"/>
                </a:tc>
              </a:tr>
              <a:tr h="46109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Participation guidelines</a:t>
                      </a:r>
                      <a:r>
                        <a:rPr lang="en-US" sz="2400" baseline="0" dirty="0" smtClean="0"/>
                        <a:t> for SWD &amp; EL (common definition)</a:t>
                      </a:r>
                      <a:endParaRPr lang="en-US" sz="2400" dirty="0" smtClean="0"/>
                    </a:p>
                  </a:txBody>
                  <a:tcPr anchor="ctr"/>
                </a:tc>
              </a:tr>
              <a:tr h="46109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Item</a:t>
                      </a:r>
                      <a:r>
                        <a:rPr lang="en-US" sz="2400" baseline="0" dirty="0" smtClean="0"/>
                        <a:t> Tryouts; Item Development Research Studies; Field Testing</a:t>
                      </a:r>
                      <a:endParaRPr lang="en-US" sz="2400" dirty="0" smtClean="0"/>
                    </a:p>
                  </a:txBody>
                  <a:tcPr anchor="ctr"/>
                </a:tc>
              </a:tr>
              <a:tr h="46109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i="0" dirty="0" smtClean="0"/>
                        <a:t>PARCC Common Accommodations</a:t>
                      </a:r>
                      <a:r>
                        <a:rPr lang="en-US" sz="2400" b="0" i="0" baseline="0" dirty="0" smtClean="0"/>
                        <a:t> Manual</a:t>
                      </a:r>
                      <a:endParaRPr lang="en-US" sz="2400" b="0" i="0" dirty="0" smtClean="0"/>
                    </a:p>
                  </a:txBody>
                  <a:tcPr anchor="ctr"/>
                </a:tc>
              </a:tr>
              <a:tr h="46109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Research &amp; Cross-Consortia Collaboration</a:t>
                      </a:r>
                    </a:p>
                  </a:txBody>
                  <a:tcPr anchor="ctr"/>
                </a:tc>
              </a:tr>
            </a:tbl>
          </a:graphicData>
        </a:graphic>
      </p:graphicFrame>
      <p:sp>
        <p:nvSpPr>
          <p:cNvPr id="37891" name="Title 2"/>
          <p:cNvSpPr>
            <a:spLocks noGrp="1"/>
          </p:cNvSpPr>
          <p:nvPr>
            <p:ph type="title"/>
          </p:nvPr>
        </p:nvSpPr>
        <p:spPr/>
        <p:txBody>
          <a:bodyPr/>
          <a:lstStyle/>
          <a:p>
            <a:pPr marL="168275"/>
            <a:r>
              <a:rPr lang="en-US" sz="2700" dirty="0" smtClean="0"/>
              <a:t>Designing Accessible Assessments: </a:t>
            </a:r>
            <a:br>
              <a:rPr lang="en-US" sz="2700" dirty="0" smtClean="0"/>
            </a:br>
            <a:r>
              <a:rPr lang="en-US" sz="2700" dirty="0" smtClean="0"/>
              <a:t>Key PARCC Deliverables </a:t>
            </a:r>
          </a:p>
        </p:txBody>
      </p:sp>
      <p:sp>
        <p:nvSpPr>
          <p:cNvPr id="9" name="Left-Right Arrow 8"/>
          <p:cNvSpPr/>
          <p:nvPr/>
        </p:nvSpPr>
        <p:spPr>
          <a:xfrm>
            <a:off x="152400" y="6172200"/>
            <a:ext cx="8839200" cy="685800"/>
          </a:xfrm>
          <a:prstGeom prst="leftRightArrow">
            <a:avLst/>
          </a:prstGeom>
          <a:solidFill>
            <a:srgbClr val="8F23B3"/>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r>
              <a:rPr lang="en-US" b="1" dirty="0">
                <a:solidFill>
                  <a:srgbClr val="FFFFFF"/>
                </a:solidFill>
                <a:ea typeface="MS PGothic" pitchFamily="34" charset="-128"/>
              </a:rPr>
              <a:t>INCREASING EQUITY AND ACCESSIBILITY FOR ALL STUDENTS</a:t>
            </a:r>
          </a:p>
        </p:txBody>
      </p:sp>
    </p:spTree>
    <p:extLst>
      <p:ext uri="{BB962C8B-B14F-4D97-AF65-F5344CB8AC3E}">
        <p14:creationId xmlns:p14="http://schemas.microsoft.com/office/powerpoint/2010/main" val="262386894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010400" y="0"/>
            <a:ext cx="2133600" cy="1219200"/>
          </a:xfrm>
          <a:prstGeom prst="rect">
            <a:avLst/>
          </a:prstGeom>
          <a:solidFill>
            <a:srgbClr val="A7A7A7"/>
          </a:solidFill>
          <a:ln>
            <a:no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a:p>
        </p:txBody>
      </p:sp>
      <p:pic>
        <p:nvPicPr>
          <p:cNvPr id="51203" name="Picture 2" descr="PARCC_Header_A2"/>
          <p:cNvPicPr>
            <a:picLocks noChangeAspect="1" noChangeArrowheads="1"/>
          </p:cNvPicPr>
          <p:nvPr/>
        </p:nvPicPr>
        <p:blipFill>
          <a:blip r:embed="rId3">
            <a:extLst>
              <a:ext uri="{28A0092B-C50C-407E-A947-70E740481C1C}">
                <a14:useLocalDpi xmlns:a14="http://schemas.microsoft.com/office/drawing/2010/main" val="0"/>
              </a:ext>
            </a:extLst>
          </a:blip>
          <a:srcRect l="29744" r="68254"/>
          <a:stretch>
            <a:fillRect/>
          </a:stretch>
        </p:blipFill>
        <p:spPr bwMode="auto">
          <a:xfrm>
            <a:off x="6858000" y="0"/>
            <a:ext cx="15240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a:p>
        </p:txBody>
      </p:sp>
      <p:pic>
        <p:nvPicPr>
          <p:cNvPr id="51205" name="Picture 2" descr="PARCC_Header_A2"/>
          <p:cNvPicPr>
            <a:picLocks noChangeAspect="1" noChangeArrowheads="1"/>
          </p:cNvPicPr>
          <p:nvPr/>
        </p:nvPicPr>
        <p:blipFill>
          <a:blip r:embed="rId4">
            <a:extLst>
              <a:ext uri="{28A0092B-C50C-407E-A947-70E740481C1C}">
                <a14:useLocalDpi xmlns:a14="http://schemas.microsoft.com/office/drawing/2010/main" val="0"/>
              </a:ext>
            </a:extLst>
          </a:blip>
          <a:srcRect t="29744" b="68254"/>
          <a:stretch>
            <a:fillRect/>
          </a:stretch>
        </p:blipFill>
        <p:spPr bwMode="auto">
          <a:xfrm>
            <a:off x="0" y="5715000"/>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6" name="TextBox 11"/>
          <p:cNvSpPr txBox="1">
            <a:spLocks noChangeArrowheads="1"/>
          </p:cNvSpPr>
          <p:nvPr/>
        </p:nvSpPr>
        <p:spPr bwMode="auto">
          <a:xfrm>
            <a:off x="537258" y="2743200"/>
            <a:ext cx="5943600" cy="1087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79" tIns="44940" rIns="89879" bIns="4494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lnSpc>
                <a:spcPct val="80000"/>
              </a:lnSpc>
            </a:pPr>
            <a:r>
              <a:rPr lang="en-US" sz="4000" b="1" dirty="0" smtClean="0">
                <a:latin typeface="Calibri" pitchFamily="34" charset="0"/>
              </a:rPr>
              <a:t>Draft PARCC Accommodations Manual</a:t>
            </a:r>
            <a:endParaRPr lang="en-US" sz="4000" b="1" i="1" dirty="0">
              <a:latin typeface="Calibri" pitchFamily="34" charset="0"/>
              <a:cs typeface="Arial" pitchFamily="34" charset="0"/>
            </a:endParaRPr>
          </a:p>
        </p:txBody>
      </p:sp>
    </p:spTree>
    <p:extLst>
      <p:ext uri="{BB962C8B-B14F-4D97-AF65-F5344CB8AC3E}">
        <p14:creationId xmlns:p14="http://schemas.microsoft.com/office/powerpoint/2010/main" val="35671291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628"/>
            <a:ext cx="6324600" cy="1219200"/>
          </a:xfrm>
        </p:spPr>
        <p:txBody>
          <a:bodyPr/>
          <a:lstStyle/>
          <a:p>
            <a:r>
              <a:rPr lang="en-US" sz="2800" b="0" dirty="0" smtClean="0"/>
              <a:t>What’s Included in the Manual</a:t>
            </a:r>
            <a:endParaRPr lang="en-US" sz="2800" b="0" dirty="0"/>
          </a:p>
        </p:txBody>
      </p:sp>
      <p:sp>
        <p:nvSpPr>
          <p:cNvPr id="3" name="Text Placeholder 2"/>
          <p:cNvSpPr>
            <a:spLocks noGrp="1"/>
          </p:cNvSpPr>
          <p:nvPr>
            <p:ph type="body" sz="quarter" idx="13"/>
          </p:nvPr>
        </p:nvSpPr>
        <p:spPr>
          <a:xfrm>
            <a:off x="457200" y="1752600"/>
            <a:ext cx="8382000" cy="4724400"/>
          </a:xfrm>
        </p:spPr>
        <p:txBody>
          <a:bodyPr/>
          <a:lstStyle/>
          <a:p>
            <a:pPr algn="just"/>
            <a:r>
              <a:rPr lang="en-US" sz="2200" dirty="0"/>
              <a:t>The draft </a:t>
            </a:r>
            <a:r>
              <a:rPr lang="en-US" sz="2200" i="1" dirty="0"/>
              <a:t>PARCC Accommodations Manual</a:t>
            </a:r>
            <a:r>
              <a:rPr lang="en-US" sz="2200" dirty="0"/>
              <a:t> is a comprehensive policy document that will support local educators in the selection, administration, and evaluation of accommodations for the assessment of students with disabilities (SWD) and English learners (ELs) on the computer-delivered PARCC </a:t>
            </a:r>
            <a:r>
              <a:rPr lang="en-US" sz="2200" dirty="0" smtClean="0"/>
              <a:t>End-of-Year, Performance-Based, and Mid-Year Assessments.</a:t>
            </a:r>
          </a:p>
          <a:p>
            <a:pPr algn="just"/>
            <a:endParaRPr lang="en-US" sz="2200" dirty="0"/>
          </a:p>
          <a:p>
            <a:pPr algn="just"/>
            <a:r>
              <a:rPr lang="en-US" sz="2200" dirty="0"/>
              <a:t>The Manual provides educators with information on the accommodations which, when used on the PARCC End-of-Year, Performance-Based-Assessment, and Mid-Year assessment, will result in a valid score for a student. </a:t>
            </a:r>
          </a:p>
          <a:p>
            <a:endParaRPr lang="en-US" sz="2400" dirty="0"/>
          </a:p>
          <a:p>
            <a:endParaRPr lang="en-US" sz="2800" dirty="0" smtClean="0"/>
          </a:p>
          <a:p>
            <a:pPr>
              <a:buNone/>
            </a:pPr>
            <a:endParaRPr lang="en-US" sz="2800" dirty="0"/>
          </a:p>
        </p:txBody>
      </p:sp>
      <p:sp>
        <p:nvSpPr>
          <p:cNvPr id="4" name="Slide Number Placeholder 3"/>
          <p:cNvSpPr>
            <a:spLocks noGrp="1"/>
          </p:cNvSpPr>
          <p:nvPr>
            <p:ph type="sldNum" sz="quarter" idx="14"/>
          </p:nvPr>
        </p:nvSpPr>
        <p:spPr/>
        <p:txBody>
          <a:bodyPr>
            <a:normAutofit lnSpcReduction="10000"/>
          </a:bodyPr>
          <a:lstStyle/>
          <a:p>
            <a:fld id="{A505628B-F920-49E1-AFC5-DF406F78184C}" type="slidenum">
              <a:rPr lang="en-US" smtClean="0"/>
              <a:pPr/>
              <a:t>12</a:t>
            </a:fld>
            <a:endParaRPr lang="en-US" dirty="0"/>
          </a:p>
        </p:txBody>
      </p:sp>
    </p:spTree>
    <p:extLst>
      <p:ext uri="{BB962C8B-B14F-4D97-AF65-F5344CB8AC3E}">
        <p14:creationId xmlns:p14="http://schemas.microsoft.com/office/powerpoint/2010/main" val="20925381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628"/>
            <a:ext cx="6324600" cy="1219200"/>
          </a:xfrm>
        </p:spPr>
        <p:txBody>
          <a:bodyPr/>
          <a:lstStyle/>
          <a:p>
            <a:r>
              <a:rPr lang="en-US" sz="2800" b="0" dirty="0" smtClean="0"/>
              <a:t>What’s Coming</a:t>
            </a:r>
            <a:endParaRPr lang="en-US" sz="2800" b="0" dirty="0"/>
          </a:p>
        </p:txBody>
      </p:sp>
      <p:sp>
        <p:nvSpPr>
          <p:cNvPr id="3" name="Text Placeholder 2"/>
          <p:cNvSpPr>
            <a:spLocks noGrp="1"/>
          </p:cNvSpPr>
          <p:nvPr>
            <p:ph type="body" sz="quarter" idx="13"/>
          </p:nvPr>
        </p:nvSpPr>
        <p:spPr>
          <a:xfrm>
            <a:off x="457200" y="1752600"/>
            <a:ext cx="8382000" cy="4724400"/>
          </a:xfrm>
        </p:spPr>
        <p:txBody>
          <a:bodyPr/>
          <a:lstStyle/>
          <a:p>
            <a:r>
              <a:rPr lang="en-US" sz="2200" dirty="0" smtClean="0"/>
              <a:t>Manual </a:t>
            </a:r>
            <a:r>
              <a:rPr lang="en-US" sz="2200" dirty="0"/>
              <a:t>is a proposed policy document, so full administrative guidance is not included in the document at this time.  </a:t>
            </a:r>
            <a:endParaRPr lang="en-US" sz="2200" dirty="0" smtClean="0"/>
          </a:p>
          <a:p>
            <a:r>
              <a:rPr lang="en-US" sz="2200" dirty="0" smtClean="0"/>
              <a:t>Summer 2013</a:t>
            </a:r>
            <a:r>
              <a:rPr lang="en-US" sz="2200" dirty="0"/>
              <a:t>, PARCC states and key stakeholders will review and vet a number of appendices to the Manual which will be designed to support states and districts in the implementation of the policies.  </a:t>
            </a:r>
            <a:endParaRPr lang="en-US" sz="2200" dirty="0" smtClean="0"/>
          </a:p>
          <a:p>
            <a:r>
              <a:rPr lang="en-US" sz="2200" dirty="0" smtClean="0"/>
              <a:t>Additional supports coming summer/fall 2013:</a:t>
            </a:r>
          </a:p>
          <a:p>
            <a:pPr lvl="1"/>
            <a:r>
              <a:rPr lang="en-US" sz="2000" i="1" dirty="0" smtClean="0"/>
              <a:t>PARCC Test Administration Manual</a:t>
            </a:r>
          </a:p>
          <a:p>
            <a:pPr lvl="1"/>
            <a:r>
              <a:rPr lang="en-US" sz="2000" i="1" dirty="0" smtClean="0"/>
              <a:t>PARCC Style Guide</a:t>
            </a:r>
          </a:p>
          <a:p>
            <a:pPr lvl="1"/>
            <a:r>
              <a:rPr lang="en-US" sz="2000" i="1" dirty="0" smtClean="0"/>
              <a:t>Online professional development module on accommodations policies</a:t>
            </a:r>
          </a:p>
          <a:p>
            <a:pPr lvl="1"/>
            <a:r>
              <a:rPr lang="en-US" sz="2000" i="1" dirty="0" smtClean="0"/>
              <a:t>State-level professional development on selecting, administering, evaluating, and monitoring accommodations </a:t>
            </a:r>
          </a:p>
          <a:p>
            <a:r>
              <a:rPr lang="en-US" sz="2200" dirty="0" smtClean="0"/>
              <a:t>Accommodations policies for the Speaking &amp; Listening and Diagnostic Assessments </a:t>
            </a:r>
          </a:p>
          <a:p>
            <a:pPr marL="457200" lvl="1" indent="0">
              <a:buNone/>
            </a:pPr>
            <a:endParaRPr lang="en-US" sz="2000" i="1" dirty="0"/>
          </a:p>
          <a:p>
            <a:pPr marL="0" indent="0">
              <a:buNone/>
            </a:pPr>
            <a:endParaRPr lang="en-US" sz="2400" dirty="0"/>
          </a:p>
        </p:txBody>
      </p:sp>
      <p:sp>
        <p:nvSpPr>
          <p:cNvPr id="4" name="Slide Number Placeholder 3"/>
          <p:cNvSpPr>
            <a:spLocks noGrp="1"/>
          </p:cNvSpPr>
          <p:nvPr>
            <p:ph type="sldNum" sz="quarter" idx="14"/>
          </p:nvPr>
        </p:nvSpPr>
        <p:spPr/>
        <p:txBody>
          <a:bodyPr>
            <a:normAutofit lnSpcReduction="10000"/>
          </a:bodyPr>
          <a:lstStyle/>
          <a:p>
            <a:fld id="{A505628B-F920-49E1-AFC5-DF406F78184C}" type="slidenum">
              <a:rPr lang="en-US" smtClean="0"/>
              <a:pPr/>
              <a:t>13</a:t>
            </a:fld>
            <a:endParaRPr lang="en-US" dirty="0"/>
          </a:p>
        </p:txBody>
      </p:sp>
    </p:spTree>
    <p:extLst>
      <p:ext uri="{BB962C8B-B14F-4D97-AF65-F5344CB8AC3E}">
        <p14:creationId xmlns:p14="http://schemas.microsoft.com/office/powerpoint/2010/main" val="29086546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628"/>
            <a:ext cx="6324600" cy="1219200"/>
          </a:xfrm>
        </p:spPr>
        <p:txBody>
          <a:bodyPr/>
          <a:lstStyle/>
          <a:p>
            <a:r>
              <a:rPr lang="en-US" sz="2800" b="0" dirty="0" smtClean="0"/>
              <a:t>First Edition</a:t>
            </a:r>
            <a:endParaRPr lang="en-US" sz="2800" b="0" dirty="0"/>
          </a:p>
        </p:txBody>
      </p:sp>
      <p:sp>
        <p:nvSpPr>
          <p:cNvPr id="3" name="Text Placeholder 2"/>
          <p:cNvSpPr>
            <a:spLocks noGrp="1"/>
          </p:cNvSpPr>
          <p:nvPr>
            <p:ph type="body" sz="quarter" idx="13"/>
          </p:nvPr>
        </p:nvSpPr>
        <p:spPr>
          <a:xfrm>
            <a:off x="228600" y="1752600"/>
            <a:ext cx="8763000" cy="4724400"/>
          </a:xfrm>
        </p:spPr>
        <p:txBody>
          <a:bodyPr/>
          <a:lstStyle/>
          <a:p>
            <a:r>
              <a:rPr lang="en-US" sz="2200" dirty="0" smtClean="0"/>
              <a:t>Draft represents best thinking of the PARCC states to date, in consultation with PARCC’s state expert working groups on accessibility, accommodations and fairness; technology; ELA/literacy; and mathematics, as well as national experts.</a:t>
            </a:r>
          </a:p>
          <a:p>
            <a:pPr marL="0" indent="0">
              <a:buNone/>
            </a:pPr>
            <a:endParaRPr lang="en-US" sz="1200" dirty="0" smtClean="0"/>
          </a:p>
          <a:p>
            <a:r>
              <a:rPr lang="en-US" sz="2200" dirty="0" smtClean="0"/>
              <a:t>Draft has support of majority of PARCC states but not complete consensus. Public comment is intended to shape first edition.</a:t>
            </a:r>
          </a:p>
          <a:p>
            <a:pPr marL="0" indent="0">
              <a:buNone/>
            </a:pPr>
            <a:endParaRPr lang="en-US" sz="1200" dirty="0" smtClean="0"/>
          </a:p>
          <a:p>
            <a:r>
              <a:rPr lang="en-US" sz="2200" dirty="0" smtClean="0"/>
              <a:t>Future editions will be drafted based on upcoming field tests, research, and operational testing.</a:t>
            </a:r>
          </a:p>
          <a:p>
            <a:pPr marL="0" indent="0">
              <a:buNone/>
            </a:pPr>
            <a:endParaRPr lang="en-US" sz="1200" dirty="0" smtClean="0"/>
          </a:p>
          <a:p>
            <a:r>
              <a:rPr lang="en-US" sz="2200" dirty="0" smtClean="0"/>
              <a:t>Focus is on accessibility and accommodations for computer-delivered Performance-Based</a:t>
            </a:r>
            <a:r>
              <a:rPr lang="en-US" sz="2200" dirty="0"/>
              <a:t>, </a:t>
            </a:r>
            <a:r>
              <a:rPr lang="en-US" sz="2200" dirty="0" smtClean="0"/>
              <a:t>End-of-Year, and Mid-Year PARCC assessments in mathematics &amp; ELA/literacy.</a:t>
            </a:r>
            <a:endParaRPr lang="en-US" sz="2200" dirty="0"/>
          </a:p>
        </p:txBody>
      </p:sp>
      <p:sp>
        <p:nvSpPr>
          <p:cNvPr id="4" name="Slide Number Placeholder 3"/>
          <p:cNvSpPr>
            <a:spLocks noGrp="1"/>
          </p:cNvSpPr>
          <p:nvPr>
            <p:ph type="sldNum" sz="quarter" idx="14"/>
          </p:nvPr>
        </p:nvSpPr>
        <p:spPr/>
        <p:txBody>
          <a:bodyPr>
            <a:normAutofit lnSpcReduction="10000"/>
          </a:bodyPr>
          <a:lstStyle/>
          <a:p>
            <a:fld id="{A505628B-F920-49E1-AFC5-DF406F78184C}" type="slidenum">
              <a:rPr lang="en-US" smtClean="0"/>
              <a:pPr/>
              <a:t>14</a:t>
            </a:fld>
            <a:endParaRPr lang="en-US" dirty="0"/>
          </a:p>
        </p:txBody>
      </p:sp>
    </p:spTree>
    <p:extLst>
      <p:ext uri="{BB962C8B-B14F-4D97-AF65-F5344CB8AC3E}">
        <p14:creationId xmlns:p14="http://schemas.microsoft.com/office/powerpoint/2010/main" val="5948621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628"/>
            <a:ext cx="6324600" cy="1219200"/>
          </a:xfrm>
        </p:spPr>
        <p:txBody>
          <a:bodyPr/>
          <a:lstStyle/>
          <a:p>
            <a:r>
              <a:rPr lang="en-US" sz="2800" b="0" dirty="0" smtClean="0"/>
              <a:t>Development &amp; Review</a:t>
            </a:r>
            <a:endParaRPr lang="en-US" sz="2800" b="0" dirty="0"/>
          </a:p>
        </p:txBody>
      </p:sp>
      <p:sp>
        <p:nvSpPr>
          <p:cNvPr id="3" name="Text Placeholder 2"/>
          <p:cNvSpPr>
            <a:spLocks noGrp="1"/>
          </p:cNvSpPr>
          <p:nvPr>
            <p:ph type="body" sz="quarter" idx="13"/>
          </p:nvPr>
        </p:nvSpPr>
        <p:spPr>
          <a:xfrm>
            <a:off x="152400" y="1828800"/>
            <a:ext cx="8991600" cy="4648200"/>
          </a:xfrm>
        </p:spPr>
        <p:txBody>
          <a:bodyPr/>
          <a:lstStyle/>
          <a:p>
            <a:pPr algn="just">
              <a:buFont typeface="Wingdings" pitchFamily="2" charset="2"/>
              <a:buChar char="§"/>
            </a:pPr>
            <a:r>
              <a:rPr lang="en-US" sz="2200" dirty="0" smtClean="0"/>
              <a:t>Manual was </a:t>
            </a:r>
            <a:r>
              <a:rPr lang="en-US" sz="2200" dirty="0"/>
              <a:t>d</a:t>
            </a:r>
            <a:r>
              <a:rPr lang="en-US" sz="2200" dirty="0" smtClean="0"/>
              <a:t>eveloped and reviewed over the past year through an iterative process involving the following groups:  </a:t>
            </a:r>
          </a:p>
          <a:p>
            <a:pPr lvl="1"/>
            <a:r>
              <a:rPr lang="en-US" sz="2000" dirty="0"/>
              <a:t>State experts serving on the PARCC Accommodations, Accessibility and Fairness Operational Working Group; </a:t>
            </a:r>
          </a:p>
          <a:p>
            <a:pPr lvl="1"/>
            <a:r>
              <a:rPr lang="en-US" sz="2000" dirty="0"/>
              <a:t>K-12 PARCC State Leads;</a:t>
            </a:r>
          </a:p>
          <a:p>
            <a:pPr lvl="1"/>
            <a:r>
              <a:rPr lang="en-US" sz="2000" dirty="0"/>
              <a:t>Additional state agency experts (including special education and English learner experts);</a:t>
            </a:r>
          </a:p>
          <a:p>
            <a:pPr lvl="1"/>
            <a:r>
              <a:rPr lang="en-US" sz="2000" dirty="0"/>
              <a:t>External experts, including English learner expert Lynn Shafer Willner, the National Center on Educational Outcomes (NCEO) and the PARCC Technical Working Groups on Equity, English Learners and Students with Disabilities; </a:t>
            </a:r>
          </a:p>
          <a:p>
            <a:pPr lvl="1"/>
            <a:r>
              <a:rPr lang="en-US" sz="2000" dirty="0"/>
              <a:t>National advocacy groups for SWD, ELs, and equity and fairness; and </a:t>
            </a:r>
          </a:p>
          <a:p>
            <a:pPr lvl="1"/>
            <a:r>
              <a:rPr lang="en-US" sz="2000" dirty="0"/>
              <a:t>Staff from PARCC’s project management partner Achieve.</a:t>
            </a:r>
          </a:p>
          <a:p>
            <a:pPr marL="0" indent="0">
              <a:buNone/>
            </a:pPr>
            <a:endParaRPr lang="en-US" sz="2400" dirty="0" smtClean="0"/>
          </a:p>
          <a:p>
            <a:pPr>
              <a:buNone/>
            </a:pPr>
            <a:endParaRPr lang="en-US" sz="2800" dirty="0"/>
          </a:p>
        </p:txBody>
      </p:sp>
      <p:sp>
        <p:nvSpPr>
          <p:cNvPr id="4" name="Slide Number Placeholder 3"/>
          <p:cNvSpPr>
            <a:spLocks noGrp="1"/>
          </p:cNvSpPr>
          <p:nvPr>
            <p:ph type="sldNum" sz="quarter" idx="14"/>
          </p:nvPr>
        </p:nvSpPr>
        <p:spPr/>
        <p:txBody>
          <a:bodyPr>
            <a:normAutofit lnSpcReduction="10000"/>
          </a:bodyPr>
          <a:lstStyle/>
          <a:p>
            <a:fld id="{A505628B-F920-49E1-AFC5-DF406F78184C}" type="slidenum">
              <a:rPr lang="en-US" smtClean="0"/>
              <a:pPr/>
              <a:t>15</a:t>
            </a:fld>
            <a:endParaRPr lang="en-US" dirty="0"/>
          </a:p>
        </p:txBody>
      </p:sp>
    </p:spTree>
    <p:extLst>
      <p:ext uri="{BB962C8B-B14F-4D97-AF65-F5344CB8AC3E}">
        <p14:creationId xmlns:p14="http://schemas.microsoft.com/office/powerpoint/2010/main" val="16595887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628"/>
            <a:ext cx="6096000" cy="1219200"/>
          </a:xfrm>
        </p:spPr>
        <p:txBody>
          <a:bodyPr/>
          <a:lstStyle/>
          <a:p>
            <a:r>
              <a:rPr lang="en-US" sz="2800" b="0" dirty="0" smtClean="0"/>
              <a:t>PARCC Comprehensive Accessibility Policies</a:t>
            </a:r>
            <a:endParaRPr lang="en-US" sz="2800" b="0" dirty="0"/>
          </a:p>
        </p:txBody>
      </p:sp>
      <p:sp>
        <p:nvSpPr>
          <p:cNvPr id="4" name="Slide Number Placeholder 3"/>
          <p:cNvSpPr>
            <a:spLocks noGrp="1"/>
          </p:cNvSpPr>
          <p:nvPr>
            <p:ph type="sldNum" sz="quarter" idx="14"/>
          </p:nvPr>
        </p:nvSpPr>
        <p:spPr/>
        <p:txBody>
          <a:bodyPr>
            <a:normAutofit lnSpcReduction="10000"/>
          </a:bodyPr>
          <a:lstStyle/>
          <a:p>
            <a:fld id="{A505628B-F920-49E1-AFC5-DF406F78184C}" type="slidenum">
              <a:rPr lang="en-US" smtClean="0"/>
              <a:pPr/>
              <a:t>16</a:t>
            </a:fld>
            <a:endParaRPr lang="en-US" dirty="0"/>
          </a:p>
        </p:txBody>
      </p:sp>
      <p:pic>
        <p:nvPicPr>
          <p:cNvPr id="1026" name="Diagram 17"/>
          <p:cNvPicPr>
            <a:picLocks noChangeArrowheads="1"/>
          </p:cNvPicPr>
          <p:nvPr/>
        </p:nvPicPr>
        <p:blipFill>
          <a:blip r:embed="rId3">
            <a:extLst>
              <a:ext uri="{28A0092B-C50C-407E-A947-70E740481C1C}">
                <a14:useLocalDpi xmlns:a14="http://schemas.microsoft.com/office/drawing/2010/main" val="0"/>
              </a:ext>
            </a:extLst>
          </a:blip>
          <a:srcRect l="-32103" r="-32430"/>
          <a:stretch>
            <a:fillRect/>
          </a:stretch>
        </p:blipFill>
        <p:spPr bwMode="auto">
          <a:xfrm>
            <a:off x="381000" y="1685924"/>
            <a:ext cx="8534400" cy="501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7418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628"/>
            <a:ext cx="6324600" cy="1219200"/>
          </a:xfrm>
        </p:spPr>
        <p:txBody>
          <a:bodyPr/>
          <a:lstStyle/>
          <a:p>
            <a:r>
              <a:rPr lang="en-US" sz="2800" b="0" dirty="0" smtClean="0"/>
              <a:t>Proposed Embedded Supports</a:t>
            </a:r>
            <a:endParaRPr lang="en-US" sz="2800" b="0" dirty="0"/>
          </a:p>
        </p:txBody>
      </p:sp>
      <p:sp>
        <p:nvSpPr>
          <p:cNvPr id="3" name="Text Placeholder 2"/>
          <p:cNvSpPr>
            <a:spLocks noGrp="1"/>
          </p:cNvSpPr>
          <p:nvPr>
            <p:ph type="body" sz="quarter" idx="13"/>
          </p:nvPr>
        </p:nvSpPr>
        <p:spPr>
          <a:xfrm>
            <a:off x="457200" y="1752600"/>
            <a:ext cx="8382000" cy="4724400"/>
          </a:xfrm>
        </p:spPr>
        <p:txBody>
          <a:bodyPr/>
          <a:lstStyle/>
          <a:p>
            <a:r>
              <a:rPr lang="en-US" sz="2400" dirty="0"/>
              <a:t>T</a:t>
            </a:r>
            <a:r>
              <a:rPr lang="en-US" sz="2400" dirty="0" smtClean="0"/>
              <a:t>ool</a:t>
            </a:r>
            <a:r>
              <a:rPr lang="en-US" sz="2400" dirty="0"/>
              <a:t>, support, scaffold, or preference that is built into the assessment system that can be activated by </a:t>
            </a:r>
            <a:r>
              <a:rPr lang="en-US" sz="2400" b="1" i="1" u="sng" dirty="0"/>
              <a:t>any student</a:t>
            </a:r>
            <a:r>
              <a:rPr lang="en-US" sz="2400" dirty="0"/>
              <a:t>, at his or her own discretion. </a:t>
            </a:r>
            <a:endParaRPr lang="en-US" sz="2400" dirty="0" smtClean="0"/>
          </a:p>
          <a:p>
            <a:endParaRPr lang="en-US" sz="1000" dirty="0" smtClean="0"/>
          </a:p>
          <a:p>
            <a:r>
              <a:rPr lang="en-US" sz="2400" dirty="0" smtClean="0"/>
              <a:t>Universal </a:t>
            </a:r>
            <a:r>
              <a:rPr lang="en-US" sz="2400" dirty="0"/>
              <a:t>Design features </a:t>
            </a:r>
            <a:r>
              <a:rPr lang="en-US" sz="2400" dirty="0" smtClean="0"/>
              <a:t>expected </a:t>
            </a:r>
            <a:r>
              <a:rPr lang="en-US" sz="2400" dirty="0"/>
              <a:t>to benefit a diverse array of students and are available to all </a:t>
            </a:r>
            <a:r>
              <a:rPr lang="en-US" sz="2400" dirty="0" smtClean="0"/>
              <a:t>students.</a:t>
            </a:r>
          </a:p>
          <a:p>
            <a:pPr marL="0" indent="0">
              <a:buNone/>
            </a:pPr>
            <a:endParaRPr lang="en-US" sz="1000" dirty="0" smtClean="0"/>
          </a:p>
          <a:p>
            <a:r>
              <a:rPr lang="en-US" sz="2400" dirty="0"/>
              <a:t>P</a:t>
            </a:r>
            <a:r>
              <a:rPr lang="en-US" sz="2400" dirty="0" smtClean="0"/>
              <a:t>rovided </a:t>
            </a:r>
            <a:r>
              <a:rPr lang="en-US" sz="2400" dirty="0"/>
              <a:t>onscreen, stored in a toolbar, or are accessible through a menu or control panel, as needed.  </a:t>
            </a:r>
            <a:endParaRPr lang="en-US" sz="2400" dirty="0" smtClean="0"/>
          </a:p>
          <a:p>
            <a:endParaRPr lang="en-US" sz="1000" dirty="0"/>
          </a:p>
          <a:p>
            <a:r>
              <a:rPr lang="en-US" sz="2400" dirty="0" smtClean="0"/>
              <a:t>During </a:t>
            </a:r>
            <a:r>
              <a:rPr lang="en-US" sz="2400" dirty="0"/>
              <a:t>the assessment, students can choose which embedded supports they need for specific items. Examples include: audio amplification, highlighting, pop-up glossary, etc.</a:t>
            </a:r>
          </a:p>
          <a:p>
            <a:pPr marL="0" indent="0">
              <a:buNone/>
            </a:pPr>
            <a:endParaRPr lang="en-US" sz="2200" dirty="0" smtClean="0"/>
          </a:p>
        </p:txBody>
      </p:sp>
      <p:sp>
        <p:nvSpPr>
          <p:cNvPr id="4" name="Slide Number Placeholder 3"/>
          <p:cNvSpPr>
            <a:spLocks noGrp="1"/>
          </p:cNvSpPr>
          <p:nvPr>
            <p:ph type="sldNum" sz="quarter" idx="14"/>
          </p:nvPr>
        </p:nvSpPr>
        <p:spPr/>
        <p:txBody>
          <a:bodyPr>
            <a:normAutofit lnSpcReduction="10000"/>
          </a:bodyPr>
          <a:lstStyle/>
          <a:p>
            <a:fld id="{A505628B-F920-49E1-AFC5-DF406F78184C}" type="slidenum">
              <a:rPr lang="en-US" smtClean="0"/>
              <a:pPr/>
              <a:t>17</a:t>
            </a:fld>
            <a:endParaRPr lang="en-US" dirty="0"/>
          </a:p>
        </p:txBody>
      </p:sp>
    </p:spTree>
    <p:extLst>
      <p:ext uri="{BB962C8B-B14F-4D97-AF65-F5344CB8AC3E}">
        <p14:creationId xmlns:p14="http://schemas.microsoft.com/office/powerpoint/2010/main" val="33854864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628"/>
            <a:ext cx="6324600" cy="1219200"/>
          </a:xfrm>
        </p:spPr>
        <p:txBody>
          <a:bodyPr/>
          <a:lstStyle/>
          <a:p>
            <a:r>
              <a:rPr lang="en-US" sz="2800" b="0" dirty="0" smtClean="0"/>
              <a:t>Proposed Embedded Supports</a:t>
            </a:r>
            <a:endParaRPr lang="en-US" sz="2800" b="0" dirty="0"/>
          </a:p>
        </p:txBody>
      </p:sp>
      <p:sp>
        <p:nvSpPr>
          <p:cNvPr id="3" name="Text Placeholder 2"/>
          <p:cNvSpPr>
            <a:spLocks noGrp="1"/>
          </p:cNvSpPr>
          <p:nvPr>
            <p:ph type="body" sz="quarter" idx="13"/>
          </p:nvPr>
        </p:nvSpPr>
        <p:spPr>
          <a:xfrm>
            <a:off x="457200" y="1752600"/>
            <a:ext cx="8382000" cy="4724400"/>
          </a:xfrm>
        </p:spPr>
        <p:txBody>
          <a:bodyPr/>
          <a:lstStyle/>
          <a:p>
            <a:pPr marL="0" indent="0">
              <a:buNone/>
            </a:pPr>
            <a:endParaRPr lang="en-US" sz="2800" dirty="0"/>
          </a:p>
        </p:txBody>
      </p:sp>
      <p:sp>
        <p:nvSpPr>
          <p:cNvPr id="4" name="Slide Number Placeholder 3"/>
          <p:cNvSpPr>
            <a:spLocks noGrp="1"/>
          </p:cNvSpPr>
          <p:nvPr>
            <p:ph type="sldNum" sz="quarter" idx="14"/>
          </p:nvPr>
        </p:nvSpPr>
        <p:spPr/>
        <p:txBody>
          <a:bodyPr>
            <a:normAutofit lnSpcReduction="10000"/>
          </a:bodyPr>
          <a:lstStyle/>
          <a:p>
            <a:fld id="{A505628B-F920-49E1-AFC5-DF406F78184C}" type="slidenum">
              <a:rPr lang="en-US" smtClean="0"/>
              <a:pPr/>
              <a:t>18</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73450740"/>
              </p:ext>
            </p:extLst>
          </p:nvPr>
        </p:nvGraphicFramePr>
        <p:xfrm>
          <a:off x="76200" y="1752600"/>
          <a:ext cx="8991600" cy="5069816"/>
        </p:xfrm>
        <a:graphic>
          <a:graphicData uri="http://schemas.openxmlformats.org/drawingml/2006/table">
            <a:tbl>
              <a:tblPr firstRow="1" firstCol="1" bandRow="1">
                <a:tableStyleId>{1E171933-4619-4E11-9A3F-F7608DF75F80}</a:tableStyleId>
              </a:tblPr>
              <a:tblGrid>
                <a:gridCol w="8991600"/>
              </a:tblGrid>
              <a:tr h="319562">
                <a:tc>
                  <a:txBody>
                    <a:bodyPr/>
                    <a:lstStyle/>
                    <a:p>
                      <a:pPr marL="0" marR="0" algn="ctr">
                        <a:lnSpc>
                          <a:spcPct val="115000"/>
                        </a:lnSpc>
                        <a:spcBef>
                          <a:spcPts val="0"/>
                        </a:spcBef>
                        <a:spcAft>
                          <a:spcPts val="0"/>
                        </a:spcAft>
                      </a:pPr>
                      <a:r>
                        <a:rPr lang="en-US" sz="2400" dirty="0">
                          <a:effectLst/>
                        </a:rPr>
                        <a:t>Embedded </a:t>
                      </a:r>
                      <a:r>
                        <a:rPr lang="en-US" sz="2400" dirty="0" smtClean="0">
                          <a:effectLst/>
                        </a:rPr>
                        <a:t>Supports</a:t>
                      </a:r>
                      <a:endParaRPr lang="en-US" sz="2400" dirty="0">
                        <a:effectLst/>
                      </a:endParaRPr>
                    </a:p>
                  </a:txBody>
                  <a:tcPr marL="68580" marR="68580" marT="0" marB="0">
                    <a:solidFill>
                      <a:srgbClr val="8F23B3"/>
                    </a:solidFill>
                  </a:tcPr>
                </a:tc>
              </a:tr>
              <a:tr h="319562">
                <a:tc>
                  <a:txBody>
                    <a:bodyPr/>
                    <a:lstStyle/>
                    <a:p>
                      <a:pPr marL="0" marR="0" algn="ctr">
                        <a:lnSpc>
                          <a:spcPct val="115000"/>
                        </a:lnSpc>
                        <a:spcBef>
                          <a:spcPts val="0"/>
                        </a:spcBef>
                        <a:spcAft>
                          <a:spcPts val="0"/>
                        </a:spcAft>
                        <a:tabLst>
                          <a:tab pos="619125" algn="l"/>
                        </a:tabLst>
                      </a:pPr>
                      <a:r>
                        <a:rPr lang="en-US" sz="2000" dirty="0" smtClean="0">
                          <a:effectLst/>
                        </a:rPr>
                        <a:t>Audio Amplification</a:t>
                      </a:r>
                      <a:endParaRPr lang="en-US" sz="2000" dirty="0">
                        <a:effectLst/>
                        <a:latin typeface="Calibri"/>
                        <a:ea typeface="Calibri"/>
                        <a:cs typeface="Times New Roman"/>
                      </a:endParaRPr>
                    </a:p>
                  </a:txBody>
                  <a:tcPr marL="68580" marR="68580" marT="0" marB="0"/>
                </a:tc>
              </a:tr>
              <a:tr h="319562">
                <a:tc>
                  <a:txBody>
                    <a:bodyPr/>
                    <a:lstStyle/>
                    <a:p>
                      <a:pPr marL="0" marR="0" algn="ctr">
                        <a:lnSpc>
                          <a:spcPct val="115000"/>
                        </a:lnSpc>
                        <a:spcBef>
                          <a:spcPts val="0"/>
                        </a:spcBef>
                        <a:spcAft>
                          <a:spcPts val="0"/>
                        </a:spcAft>
                      </a:pPr>
                      <a:r>
                        <a:rPr lang="en-US" sz="2000" dirty="0" smtClean="0">
                          <a:effectLst/>
                        </a:rPr>
                        <a:t>Blank Paper (not</a:t>
                      </a:r>
                      <a:r>
                        <a:rPr lang="en-US" sz="2000" baseline="0" dirty="0" smtClean="0">
                          <a:effectLst/>
                        </a:rPr>
                        <a:t> embedded)</a:t>
                      </a:r>
                      <a:endParaRPr lang="en-US" sz="2000" dirty="0">
                        <a:effectLst/>
                        <a:latin typeface="Calibri"/>
                        <a:ea typeface="Calibri"/>
                        <a:cs typeface="Times New Roman"/>
                      </a:endParaRPr>
                    </a:p>
                  </a:txBody>
                  <a:tcPr marL="68580" marR="68580" marT="0" marB="0"/>
                </a:tc>
              </a:tr>
              <a:tr h="319562">
                <a:tc>
                  <a:txBody>
                    <a:bodyPr/>
                    <a:lstStyle/>
                    <a:p>
                      <a:pPr marL="0" marR="0" algn="ctr">
                        <a:lnSpc>
                          <a:spcPct val="115000"/>
                        </a:lnSpc>
                        <a:spcBef>
                          <a:spcPts val="0"/>
                        </a:spcBef>
                        <a:spcAft>
                          <a:spcPts val="0"/>
                        </a:spcAft>
                      </a:pPr>
                      <a:r>
                        <a:rPr lang="en-US" sz="2000" dirty="0" smtClean="0">
                          <a:effectLst/>
                        </a:rPr>
                        <a:t>Eliminate Answer Choices</a:t>
                      </a:r>
                      <a:endParaRPr lang="en-US" sz="2000" dirty="0">
                        <a:effectLst/>
                        <a:latin typeface="Calibri"/>
                        <a:ea typeface="Calibri"/>
                        <a:cs typeface="Times New Roman"/>
                      </a:endParaRPr>
                    </a:p>
                  </a:txBody>
                  <a:tcPr marL="68580" marR="68580" marT="0" marB="0"/>
                </a:tc>
              </a:tr>
              <a:tr h="319562">
                <a:tc>
                  <a:txBody>
                    <a:bodyPr/>
                    <a:lstStyle/>
                    <a:p>
                      <a:pPr marL="0" marR="0" algn="ctr">
                        <a:lnSpc>
                          <a:spcPct val="115000"/>
                        </a:lnSpc>
                        <a:spcBef>
                          <a:spcPts val="0"/>
                        </a:spcBef>
                        <a:spcAft>
                          <a:spcPts val="0"/>
                        </a:spcAft>
                      </a:pPr>
                      <a:r>
                        <a:rPr lang="en-US" sz="2000" dirty="0" smtClean="0">
                          <a:effectLst/>
                        </a:rPr>
                        <a:t>Flag</a:t>
                      </a:r>
                      <a:r>
                        <a:rPr lang="en-US" sz="2000" baseline="0" dirty="0" smtClean="0">
                          <a:effectLst/>
                        </a:rPr>
                        <a:t> Items for Review</a:t>
                      </a:r>
                      <a:endParaRPr lang="en-US" sz="2000" dirty="0">
                        <a:effectLst/>
                        <a:latin typeface="Calibri"/>
                        <a:ea typeface="Calibri"/>
                        <a:cs typeface="Times New Roman"/>
                      </a:endParaRPr>
                    </a:p>
                  </a:txBody>
                  <a:tcPr marL="68580" marR="68580" marT="0" marB="0"/>
                </a:tc>
              </a:tr>
              <a:tr h="319562">
                <a:tc>
                  <a:txBody>
                    <a:bodyPr/>
                    <a:lstStyle/>
                    <a:p>
                      <a:pPr marL="0" marR="0" algn="ctr">
                        <a:lnSpc>
                          <a:spcPct val="115000"/>
                        </a:lnSpc>
                        <a:spcBef>
                          <a:spcPts val="0"/>
                        </a:spcBef>
                        <a:spcAft>
                          <a:spcPts val="0"/>
                        </a:spcAft>
                      </a:pPr>
                      <a:r>
                        <a:rPr lang="en-US" sz="2000" dirty="0" smtClean="0">
                          <a:effectLst/>
                        </a:rPr>
                        <a:t>General Administration Directions Read Aloud</a:t>
                      </a:r>
                      <a:r>
                        <a:rPr lang="en-US" sz="2000" baseline="0" dirty="0" smtClean="0">
                          <a:effectLst/>
                        </a:rPr>
                        <a:t> and Repeated as Needed</a:t>
                      </a:r>
                      <a:endParaRPr lang="en-US" sz="2000" dirty="0">
                        <a:effectLst/>
                        <a:latin typeface="Calibri"/>
                        <a:ea typeface="Calibri"/>
                        <a:cs typeface="Times New Roman"/>
                      </a:endParaRPr>
                    </a:p>
                  </a:txBody>
                  <a:tcPr marL="68580" marR="68580" marT="0" marB="0"/>
                </a:tc>
              </a:tr>
              <a:tr h="319562">
                <a:tc>
                  <a:txBody>
                    <a:bodyPr/>
                    <a:lstStyle/>
                    <a:p>
                      <a:pPr marL="0" marR="0" algn="ctr">
                        <a:lnSpc>
                          <a:spcPct val="115000"/>
                        </a:lnSpc>
                        <a:spcBef>
                          <a:spcPts val="0"/>
                        </a:spcBef>
                        <a:spcAft>
                          <a:spcPts val="0"/>
                        </a:spcAft>
                      </a:pPr>
                      <a:r>
                        <a:rPr lang="en-US" sz="2000" dirty="0" smtClean="0">
                          <a:effectLst/>
                        </a:rPr>
                        <a:t>Highlight Tool</a:t>
                      </a:r>
                      <a:endParaRPr lang="en-US" sz="2000" dirty="0">
                        <a:effectLst/>
                        <a:latin typeface="Calibri"/>
                        <a:ea typeface="Calibri"/>
                        <a:cs typeface="Times New Roman"/>
                      </a:endParaRPr>
                    </a:p>
                  </a:txBody>
                  <a:tcPr marL="68580" marR="68580" marT="0" marB="0"/>
                </a:tc>
              </a:tr>
              <a:tr h="319562">
                <a:tc>
                  <a:txBody>
                    <a:bodyPr/>
                    <a:lstStyle/>
                    <a:p>
                      <a:pPr marL="0" marR="0" algn="ctr">
                        <a:lnSpc>
                          <a:spcPct val="115000"/>
                        </a:lnSpc>
                        <a:spcBef>
                          <a:spcPts val="0"/>
                        </a:spcBef>
                        <a:spcAft>
                          <a:spcPts val="0"/>
                        </a:spcAft>
                      </a:pPr>
                      <a:r>
                        <a:rPr lang="en-US" sz="2000" dirty="0" smtClean="0">
                          <a:effectLst/>
                        </a:rPr>
                        <a:t>Magnification/Enlargement</a:t>
                      </a:r>
                      <a:r>
                        <a:rPr lang="en-US" sz="2000" baseline="0" dirty="0" smtClean="0">
                          <a:effectLst/>
                        </a:rPr>
                        <a:t> Device</a:t>
                      </a:r>
                      <a:endParaRPr lang="en-US" sz="2000" dirty="0">
                        <a:effectLst/>
                        <a:latin typeface="Calibri"/>
                        <a:ea typeface="Calibri"/>
                        <a:cs typeface="Times New Roman"/>
                      </a:endParaRPr>
                    </a:p>
                  </a:txBody>
                  <a:tcPr marL="68580" marR="68580" marT="0" marB="0"/>
                </a:tc>
              </a:tr>
              <a:tr h="319562">
                <a:tc>
                  <a:txBody>
                    <a:bodyPr/>
                    <a:lstStyle/>
                    <a:p>
                      <a:pPr marL="0" marR="0" algn="ctr">
                        <a:lnSpc>
                          <a:spcPct val="115000"/>
                        </a:lnSpc>
                        <a:spcBef>
                          <a:spcPts val="0"/>
                        </a:spcBef>
                        <a:spcAft>
                          <a:spcPts val="0"/>
                        </a:spcAft>
                      </a:pPr>
                      <a:r>
                        <a:rPr lang="en-US" sz="2000" dirty="0" smtClean="0">
                          <a:effectLst/>
                        </a:rPr>
                        <a:t>Noise</a:t>
                      </a:r>
                      <a:r>
                        <a:rPr lang="en-US" sz="2000" baseline="0" dirty="0" smtClean="0">
                          <a:effectLst/>
                        </a:rPr>
                        <a:t> Buffers</a:t>
                      </a:r>
                      <a:endParaRPr lang="en-US" sz="2000" dirty="0">
                        <a:effectLst/>
                        <a:latin typeface="Calibri"/>
                        <a:ea typeface="Calibri"/>
                        <a:cs typeface="Times New Roman"/>
                      </a:endParaRPr>
                    </a:p>
                  </a:txBody>
                  <a:tcPr marL="68580" marR="68580" marT="0" marB="0"/>
                </a:tc>
              </a:tr>
              <a:tr h="319562">
                <a:tc>
                  <a:txBody>
                    <a:bodyPr/>
                    <a:lstStyle/>
                    <a:p>
                      <a:pPr marL="0" marR="0" algn="ctr">
                        <a:lnSpc>
                          <a:spcPct val="115000"/>
                        </a:lnSpc>
                        <a:spcBef>
                          <a:spcPts val="0"/>
                        </a:spcBef>
                        <a:spcAft>
                          <a:spcPts val="0"/>
                        </a:spcAft>
                      </a:pPr>
                      <a:r>
                        <a:rPr lang="en-US" sz="2000" dirty="0" err="1" smtClean="0">
                          <a:effectLst/>
                        </a:rPr>
                        <a:t>NotePad</a:t>
                      </a:r>
                      <a:endParaRPr lang="en-US" sz="2000" dirty="0">
                        <a:effectLst/>
                        <a:latin typeface="Calibri"/>
                        <a:ea typeface="Calibri"/>
                        <a:cs typeface="Times New Roman"/>
                      </a:endParaRPr>
                    </a:p>
                  </a:txBody>
                  <a:tcPr marL="68580" marR="68580" marT="0" marB="0"/>
                </a:tc>
              </a:tr>
              <a:tr h="319562">
                <a:tc>
                  <a:txBody>
                    <a:bodyPr/>
                    <a:lstStyle/>
                    <a:p>
                      <a:pPr marL="0" marR="0" algn="ctr">
                        <a:lnSpc>
                          <a:spcPct val="115000"/>
                        </a:lnSpc>
                        <a:spcBef>
                          <a:spcPts val="0"/>
                        </a:spcBef>
                        <a:spcAft>
                          <a:spcPts val="0"/>
                        </a:spcAft>
                      </a:pPr>
                      <a:r>
                        <a:rPr lang="en-US" sz="2000" dirty="0" smtClean="0">
                          <a:effectLst/>
                        </a:rPr>
                        <a:t>Pop-Up Glossary</a:t>
                      </a:r>
                      <a:endParaRPr lang="en-US" sz="2000" dirty="0">
                        <a:effectLst/>
                        <a:latin typeface="Calibri"/>
                        <a:ea typeface="Calibri"/>
                        <a:cs typeface="Times New Roman"/>
                      </a:endParaRPr>
                    </a:p>
                  </a:txBody>
                  <a:tcPr marL="68580" marR="68580" marT="0" marB="0"/>
                </a:tc>
              </a:tr>
              <a:tr h="319562">
                <a:tc>
                  <a:txBody>
                    <a:bodyPr/>
                    <a:lstStyle/>
                    <a:p>
                      <a:pPr marL="0" marR="0" algn="ctr">
                        <a:lnSpc>
                          <a:spcPct val="115000"/>
                        </a:lnSpc>
                        <a:spcBef>
                          <a:spcPts val="0"/>
                        </a:spcBef>
                        <a:spcAft>
                          <a:spcPts val="0"/>
                        </a:spcAft>
                      </a:pPr>
                      <a:r>
                        <a:rPr lang="en-US" sz="2000" dirty="0" smtClean="0">
                          <a:effectLst/>
                        </a:rPr>
                        <a:t>Redirect Student to Test (not embedded)</a:t>
                      </a:r>
                      <a:endParaRPr lang="en-US" sz="2000" dirty="0">
                        <a:effectLst/>
                        <a:latin typeface="Calibri"/>
                        <a:ea typeface="Calibri"/>
                        <a:cs typeface="Times New Roman"/>
                      </a:endParaRPr>
                    </a:p>
                  </a:txBody>
                  <a:tcPr marL="68580" marR="68580" marT="0" marB="0"/>
                </a:tc>
              </a:tr>
              <a:tr h="319562">
                <a:tc>
                  <a:txBody>
                    <a:bodyPr/>
                    <a:lstStyle/>
                    <a:p>
                      <a:pPr marL="0" marR="0" algn="ctr">
                        <a:lnSpc>
                          <a:spcPct val="115000"/>
                        </a:lnSpc>
                        <a:spcBef>
                          <a:spcPts val="0"/>
                        </a:spcBef>
                        <a:spcAft>
                          <a:spcPts val="0"/>
                        </a:spcAft>
                      </a:pPr>
                      <a:r>
                        <a:rPr lang="en-US" sz="2000" dirty="0" smtClean="0">
                          <a:effectLst/>
                        </a:rPr>
                        <a:t>Spell Checker</a:t>
                      </a:r>
                      <a:endParaRPr lang="en-US" sz="2000" dirty="0">
                        <a:effectLst/>
                      </a:endParaRPr>
                    </a:p>
                  </a:txBody>
                  <a:tcPr marL="68580" marR="68580" marT="0" marB="0"/>
                </a:tc>
              </a:tr>
              <a:tr h="442952">
                <a:tc>
                  <a:txBody>
                    <a:bodyPr/>
                    <a:lstStyle/>
                    <a:p>
                      <a:pPr marL="0" marR="0" algn="ctr">
                        <a:lnSpc>
                          <a:spcPct val="115000"/>
                        </a:lnSpc>
                        <a:spcBef>
                          <a:spcPts val="0"/>
                        </a:spcBef>
                        <a:spcAft>
                          <a:spcPts val="0"/>
                        </a:spcAft>
                      </a:pPr>
                      <a:r>
                        <a:rPr lang="en-US" sz="2000" dirty="0" smtClean="0">
                          <a:effectLst/>
                        </a:rPr>
                        <a:t>Writing</a:t>
                      </a:r>
                      <a:r>
                        <a:rPr lang="en-US" sz="2000" baseline="0" dirty="0" smtClean="0">
                          <a:effectLst/>
                        </a:rPr>
                        <a:t> Tools</a:t>
                      </a:r>
                      <a:endParaRPr lang="en-US" sz="20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3808268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628"/>
            <a:ext cx="6324600" cy="1219200"/>
          </a:xfrm>
        </p:spPr>
        <p:txBody>
          <a:bodyPr/>
          <a:lstStyle/>
          <a:p>
            <a:r>
              <a:rPr lang="en-US" sz="2800" b="0" dirty="0" smtClean="0"/>
              <a:t>Proposed Accessibility Features</a:t>
            </a:r>
            <a:endParaRPr lang="en-US" sz="2800" b="0" dirty="0"/>
          </a:p>
        </p:txBody>
      </p:sp>
      <p:sp>
        <p:nvSpPr>
          <p:cNvPr id="3" name="Text Placeholder 2"/>
          <p:cNvSpPr>
            <a:spLocks noGrp="1"/>
          </p:cNvSpPr>
          <p:nvPr>
            <p:ph type="body" sz="quarter" idx="13"/>
          </p:nvPr>
        </p:nvSpPr>
        <p:spPr>
          <a:xfrm>
            <a:off x="304800" y="1752600"/>
            <a:ext cx="8534400" cy="4724400"/>
          </a:xfrm>
        </p:spPr>
        <p:txBody>
          <a:bodyPr/>
          <a:lstStyle/>
          <a:p>
            <a:r>
              <a:rPr lang="en-US" sz="2200" dirty="0" smtClean="0"/>
              <a:t>Available</a:t>
            </a:r>
            <a:r>
              <a:rPr lang="en-US" sz="2200" b="1" dirty="0" smtClean="0"/>
              <a:t> </a:t>
            </a:r>
            <a:r>
              <a:rPr lang="en-US" sz="2200" dirty="0" smtClean="0"/>
              <a:t>to </a:t>
            </a:r>
            <a:r>
              <a:rPr lang="en-US" sz="2200" i="1" u="sng" dirty="0"/>
              <a:t>all students</a:t>
            </a:r>
            <a:r>
              <a:rPr lang="en-US" sz="2200" dirty="0"/>
              <a:t> (i.e., not limited to students with IEPs, 504 plans</a:t>
            </a:r>
            <a:r>
              <a:rPr lang="en-US" sz="2200" dirty="0" smtClean="0"/>
              <a:t>, or ELs), </a:t>
            </a:r>
            <a:r>
              <a:rPr lang="en-US" sz="2200" dirty="0"/>
              <a:t>but will be selected and “turned on” by a school-based educator prior to the assessment, based on each student’s </a:t>
            </a:r>
            <a:r>
              <a:rPr lang="en-US" sz="2200" dirty="0" smtClean="0"/>
              <a:t>Personal Needs Profile (PNP). </a:t>
            </a:r>
          </a:p>
          <a:p>
            <a:endParaRPr lang="en-US" sz="1000" dirty="0" smtClean="0"/>
          </a:p>
          <a:p>
            <a:r>
              <a:rPr lang="en-US" sz="2200" dirty="0"/>
              <a:t>Based on each student’s individual needs, a PNP is created for the student to ensure that he or she receives appropriate access without the distraction of other tools and features that are </a:t>
            </a:r>
            <a:r>
              <a:rPr lang="en-US" sz="2200" i="1" dirty="0"/>
              <a:t>not</a:t>
            </a:r>
            <a:r>
              <a:rPr lang="en-US" sz="2200" dirty="0"/>
              <a:t> required by the student. </a:t>
            </a:r>
            <a:endParaRPr lang="en-US" sz="2200" dirty="0" smtClean="0"/>
          </a:p>
          <a:p>
            <a:endParaRPr lang="en-US" sz="1000" dirty="0"/>
          </a:p>
          <a:p>
            <a:r>
              <a:rPr lang="en-US" sz="2200" dirty="0" smtClean="0"/>
              <a:t>Although </a:t>
            </a:r>
            <a:r>
              <a:rPr lang="en-US" sz="2200" dirty="0"/>
              <a:t>a school-based educator will enable specific accessibility features for students, the student will decide whether or not to use the feature.  Accessibility features will be readily available on the computer-delivered testing platform. </a:t>
            </a:r>
          </a:p>
          <a:p>
            <a:endParaRPr lang="en-US" sz="2200" dirty="0"/>
          </a:p>
        </p:txBody>
      </p:sp>
      <p:sp>
        <p:nvSpPr>
          <p:cNvPr id="4" name="Slide Number Placeholder 3"/>
          <p:cNvSpPr>
            <a:spLocks noGrp="1"/>
          </p:cNvSpPr>
          <p:nvPr>
            <p:ph type="sldNum" sz="quarter" idx="14"/>
          </p:nvPr>
        </p:nvSpPr>
        <p:spPr/>
        <p:txBody>
          <a:bodyPr>
            <a:normAutofit lnSpcReduction="10000"/>
          </a:bodyPr>
          <a:lstStyle/>
          <a:p>
            <a:fld id="{A505628B-F920-49E1-AFC5-DF406F78184C}" type="slidenum">
              <a:rPr lang="en-US" smtClean="0"/>
              <a:pPr/>
              <a:t>19</a:t>
            </a:fld>
            <a:endParaRPr lang="en-US" dirty="0"/>
          </a:p>
        </p:txBody>
      </p:sp>
    </p:spTree>
    <p:extLst>
      <p:ext uri="{BB962C8B-B14F-4D97-AF65-F5344CB8AC3E}">
        <p14:creationId xmlns:p14="http://schemas.microsoft.com/office/powerpoint/2010/main" val="24155953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3"/>
          <p:cNvSpPr>
            <a:spLocks noGrp="1"/>
          </p:cNvSpPr>
          <p:nvPr>
            <p:ph idx="1"/>
          </p:nvPr>
        </p:nvSpPr>
        <p:spPr bwMode="auto">
          <a:xfrm>
            <a:off x="457200" y="1828800"/>
            <a:ext cx="8382000" cy="4449763"/>
          </a:xfrm>
          <a:noFill/>
          <a:ln>
            <a:miter lim="800000"/>
            <a:headEnd/>
            <a:tailEnd/>
          </a:ln>
        </p:spPr>
        <p:txBody>
          <a:bodyPr vert="horz" wrap="square" lIns="91440" tIns="45720" rIns="91440" bIns="45720" numCol="1" anchor="t" anchorCtr="0" compatLnSpc="1">
            <a:prstTxWarp prst="textNoShape">
              <a:avLst/>
            </a:prstTxWarp>
          </a:bodyPr>
          <a:lstStyle/>
          <a:p>
            <a:pPr algn="just"/>
            <a:r>
              <a:rPr lang="en-US" dirty="0" smtClean="0">
                <a:ea typeface="ＭＳ Ｐゴシック" pitchFamily="34" charset="-128"/>
              </a:rPr>
              <a:t>Discuss developments made in creating accessible assessments and inclusive policies for students with disabilities and English learners taking the PARCC assessments</a:t>
            </a:r>
          </a:p>
          <a:p>
            <a:pPr marL="0" indent="0">
              <a:buNone/>
            </a:pPr>
            <a:endParaRPr lang="en-US" sz="3400" dirty="0" smtClean="0">
              <a:ea typeface="ＭＳ Ｐゴシック" pitchFamily="34" charset="-128"/>
            </a:endParaRPr>
          </a:p>
          <a:p>
            <a:endParaRPr lang="en-US" dirty="0" smtClean="0">
              <a:ea typeface="ＭＳ Ｐゴシック" pitchFamily="34" charset="-128"/>
            </a:endParaRPr>
          </a:p>
        </p:txBody>
      </p:sp>
      <p:sp>
        <p:nvSpPr>
          <p:cNvPr id="3" name="Title 2"/>
          <p:cNvSpPr>
            <a:spLocks noGrp="1"/>
          </p:cNvSpPr>
          <p:nvPr>
            <p:ph type="title"/>
          </p:nvPr>
        </p:nvSpPr>
        <p:spPr/>
        <p:txBody>
          <a:bodyPr/>
          <a:lstStyle/>
          <a:p>
            <a:pPr>
              <a:defRPr/>
            </a:pPr>
            <a:r>
              <a:rPr lang="en-US" dirty="0"/>
              <a:t>Today’s Charge </a:t>
            </a:r>
          </a:p>
        </p:txBody>
      </p:sp>
    </p:spTree>
    <p:extLst>
      <p:ext uri="{BB962C8B-B14F-4D97-AF65-F5344CB8AC3E}">
        <p14:creationId xmlns:p14="http://schemas.microsoft.com/office/powerpoint/2010/main" val="30841043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628"/>
            <a:ext cx="6324600" cy="1219200"/>
          </a:xfrm>
        </p:spPr>
        <p:txBody>
          <a:bodyPr/>
          <a:lstStyle/>
          <a:p>
            <a:r>
              <a:rPr lang="en-US" sz="2800" b="0" dirty="0" smtClean="0"/>
              <a:t>Proposed Accessibility Features</a:t>
            </a:r>
            <a:endParaRPr lang="en-US" sz="2800" b="0" dirty="0"/>
          </a:p>
        </p:txBody>
      </p:sp>
      <p:sp>
        <p:nvSpPr>
          <p:cNvPr id="4" name="Slide Number Placeholder 3"/>
          <p:cNvSpPr>
            <a:spLocks noGrp="1"/>
          </p:cNvSpPr>
          <p:nvPr>
            <p:ph type="sldNum" sz="quarter" idx="14"/>
          </p:nvPr>
        </p:nvSpPr>
        <p:spPr/>
        <p:txBody>
          <a:bodyPr>
            <a:normAutofit lnSpcReduction="10000"/>
          </a:bodyPr>
          <a:lstStyle/>
          <a:p>
            <a:fld id="{A505628B-F920-49E1-AFC5-DF406F78184C}" type="slidenum">
              <a:rPr lang="en-US" smtClean="0"/>
              <a:pPr/>
              <a:t>20</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2244151"/>
              </p:ext>
            </p:extLst>
          </p:nvPr>
        </p:nvGraphicFramePr>
        <p:xfrm>
          <a:off x="152400" y="1752600"/>
          <a:ext cx="8763000" cy="3733802"/>
        </p:xfrm>
        <a:graphic>
          <a:graphicData uri="http://schemas.openxmlformats.org/drawingml/2006/table">
            <a:tbl>
              <a:tblPr firstRow="1" firstCol="1" bandRow="1">
                <a:tableStyleId>{1E171933-4619-4E11-9A3F-F7608DF75F80}</a:tableStyleId>
              </a:tblPr>
              <a:tblGrid>
                <a:gridCol w="8763000"/>
              </a:tblGrid>
              <a:tr h="658906">
                <a:tc>
                  <a:txBody>
                    <a:bodyPr/>
                    <a:lstStyle/>
                    <a:p>
                      <a:pPr marL="0" marR="0" algn="ctr">
                        <a:lnSpc>
                          <a:spcPct val="115000"/>
                        </a:lnSpc>
                        <a:spcBef>
                          <a:spcPts val="0"/>
                        </a:spcBef>
                        <a:spcAft>
                          <a:spcPts val="0"/>
                        </a:spcAft>
                        <a:tabLst>
                          <a:tab pos="4286250" algn="l"/>
                        </a:tabLst>
                      </a:pPr>
                      <a:r>
                        <a:rPr lang="en-US" sz="2400" dirty="0" smtClean="0">
                          <a:effectLst/>
                        </a:rPr>
                        <a:t>Accessibility Features</a:t>
                      </a:r>
                      <a:endParaRPr lang="en-US" sz="2400" dirty="0">
                        <a:effectLst/>
                      </a:endParaRPr>
                    </a:p>
                  </a:txBody>
                  <a:tcPr marL="68580" marR="68580" marT="0" marB="0" anchor="ctr">
                    <a:solidFill>
                      <a:srgbClr val="8F23B3"/>
                    </a:solidFill>
                  </a:tcPr>
                </a:tc>
              </a:tr>
              <a:tr h="439271">
                <a:tc>
                  <a:txBody>
                    <a:bodyPr/>
                    <a:lstStyle/>
                    <a:p>
                      <a:pPr marL="0" marR="0" algn="ctr">
                        <a:lnSpc>
                          <a:spcPct val="100000"/>
                        </a:lnSpc>
                        <a:spcBef>
                          <a:spcPts val="0"/>
                        </a:spcBef>
                        <a:spcAft>
                          <a:spcPts val="0"/>
                        </a:spcAft>
                      </a:pPr>
                      <a:r>
                        <a:rPr lang="en-US" sz="2000" dirty="0" smtClean="0">
                          <a:effectLst/>
                        </a:rPr>
                        <a:t>Answer Masking</a:t>
                      </a:r>
                      <a:endParaRPr lang="en-US" sz="2000" dirty="0">
                        <a:effectLst/>
                        <a:latin typeface="Calibri"/>
                        <a:ea typeface="Calibri"/>
                        <a:cs typeface="Times New Roman"/>
                      </a:endParaRPr>
                    </a:p>
                  </a:txBody>
                  <a:tcPr marL="68580" marR="68580" marT="0" marB="0" anchor="ctr"/>
                </a:tc>
              </a:tr>
              <a:tr h="439271">
                <a:tc>
                  <a:txBody>
                    <a:bodyPr/>
                    <a:lstStyle/>
                    <a:p>
                      <a:pPr marL="0" marR="0" algn="ctr">
                        <a:lnSpc>
                          <a:spcPct val="100000"/>
                        </a:lnSpc>
                        <a:spcBef>
                          <a:spcPts val="0"/>
                        </a:spcBef>
                        <a:spcAft>
                          <a:spcPts val="0"/>
                        </a:spcAft>
                      </a:pPr>
                      <a:r>
                        <a:rPr lang="en-US" sz="2000" dirty="0" smtClean="0">
                          <a:effectLst/>
                        </a:rPr>
                        <a:t>Background</a:t>
                      </a:r>
                      <a:r>
                        <a:rPr lang="en-US" sz="2000" baseline="0" dirty="0" smtClean="0">
                          <a:effectLst/>
                        </a:rPr>
                        <a:t>/Font Color (Color Contrast)</a:t>
                      </a:r>
                      <a:endParaRPr lang="en-US" sz="2000" dirty="0">
                        <a:effectLst/>
                        <a:latin typeface="Calibri"/>
                        <a:ea typeface="Calibri"/>
                        <a:cs typeface="Times New Roman"/>
                      </a:endParaRPr>
                    </a:p>
                  </a:txBody>
                  <a:tcPr marL="68580" marR="68580" marT="0" marB="0" anchor="ctr"/>
                </a:tc>
              </a:tr>
              <a:tr h="878541">
                <a:tc>
                  <a:txBody>
                    <a:bodyPr/>
                    <a:lstStyle/>
                    <a:p>
                      <a:pPr marL="0" marR="0" algn="ctr">
                        <a:lnSpc>
                          <a:spcPct val="100000"/>
                        </a:lnSpc>
                        <a:spcBef>
                          <a:spcPts val="0"/>
                        </a:spcBef>
                        <a:spcAft>
                          <a:spcPts val="0"/>
                        </a:spcAft>
                      </a:pPr>
                      <a:r>
                        <a:rPr lang="en-US" sz="2000" dirty="0" smtClean="0">
                          <a:effectLst/>
                        </a:rPr>
                        <a:t>General Administration Directions Clarified (must be done by human</a:t>
                      </a:r>
                      <a:r>
                        <a:rPr lang="en-US" sz="2000" baseline="0" dirty="0" smtClean="0">
                          <a:effectLst/>
                        </a:rPr>
                        <a:t> test administrator)</a:t>
                      </a:r>
                      <a:endParaRPr lang="en-US" sz="2000" dirty="0">
                        <a:effectLst/>
                        <a:latin typeface="Calibri"/>
                        <a:ea typeface="Calibri"/>
                        <a:cs typeface="Times New Roman"/>
                      </a:endParaRPr>
                    </a:p>
                  </a:txBody>
                  <a:tcPr marL="68580" marR="68580" marT="0" marB="0" anchor="ctr"/>
                </a:tc>
              </a:tr>
              <a:tr h="439271">
                <a:tc>
                  <a:txBody>
                    <a:bodyPr/>
                    <a:lstStyle/>
                    <a:p>
                      <a:pPr marL="0" marR="0" algn="ctr">
                        <a:lnSpc>
                          <a:spcPct val="100000"/>
                        </a:lnSpc>
                        <a:spcBef>
                          <a:spcPts val="0"/>
                        </a:spcBef>
                        <a:spcAft>
                          <a:spcPts val="0"/>
                        </a:spcAft>
                      </a:pPr>
                      <a:r>
                        <a:rPr lang="en-US" sz="2000" dirty="0" smtClean="0">
                          <a:effectLst/>
                        </a:rPr>
                        <a:t>Line Reader Tool</a:t>
                      </a:r>
                      <a:endParaRPr lang="en-US" sz="2000" dirty="0">
                        <a:effectLst/>
                        <a:latin typeface="Calibri"/>
                        <a:ea typeface="Calibri"/>
                        <a:cs typeface="Times New Roman"/>
                      </a:endParaRPr>
                    </a:p>
                  </a:txBody>
                  <a:tcPr marL="68580" marR="68580" marT="0" marB="0" anchor="ctr"/>
                </a:tc>
              </a:tr>
              <a:tr h="439271">
                <a:tc>
                  <a:txBody>
                    <a:bodyPr/>
                    <a:lstStyle/>
                    <a:p>
                      <a:pPr marL="0" marR="0" algn="ctr">
                        <a:lnSpc>
                          <a:spcPct val="100000"/>
                        </a:lnSpc>
                        <a:spcBef>
                          <a:spcPts val="0"/>
                        </a:spcBef>
                        <a:spcAft>
                          <a:spcPts val="0"/>
                        </a:spcAft>
                      </a:pPr>
                      <a:r>
                        <a:rPr lang="en-US" sz="2000" dirty="0" smtClean="0">
                          <a:effectLst/>
                        </a:rPr>
                        <a:t>Masking</a:t>
                      </a:r>
                      <a:endParaRPr lang="en-US" sz="2000" dirty="0">
                        <a:effectLst/>
                        <a:latin typeface="Calibri"/>
                        <a:ea typeface="Calibri"/>
                        <a:cs typeface="Times New Roman"/>
                      </a:endParaRPr>
                    </a:p>
                  </a:txBody>
                  <a:tcPr marL="68580" marR="68580" marT="0" marB="0" anchor="ctr"/>
                </a:tc>
              </a:tr>
              <a:tr h="439271">
                <a:tc>
                  <a:txBody>
                    <a:bodyPr/>
                    <a:lstStyle/>
                    <a:p>
                      <a:pPr marL="0" marR="0" algn="ctr">
                        <a:lnSpc>
                          <a:spcPct val="100000"/>
                        </a:lnSpc>
                        <a:spcBef>
                          <a:spcPts val="0"/>
                        </a:spcBef>
                        <a:spcAft>
                          <a:spcPts val="0"/>
                        </a:spcAft>
                      </a:pPr>
                      <a:r>
                        <a:rPr lang="en-US" sz="2000" dirty="0" smtClean="0">
                          <a:effectLst/>
                        </a:rPr>
                        <a:t>Text-to-Speec</a:t>
                      </a:r>
                      <a:r>
                        <a:rPr lang="en-US" sz="2000" baseline="0" dirty="0" smtClean="0">
                          <a:effectLst/>
                        </a:rPr>
                        <a:t>h for the Mathematics Assessments</a:t>
                      </a:r>
                      <a:endParaRPr lang="en-US" sz="20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37332421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010400" y="0"/>
            <a:ext cx="2133600" cy="1219200"/>
          </a:xfrm>
          <a:prstGeom prst="rect">
            <a:avLst/>
          </a:prstGeom>
          <a:solidFill>
            <a:srgbClr val="A7A7A7"/>
          </a:solidFill>
          <a:ln>
            <a:no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a:defRPr/>
            </a:pPr>
            <a:endParaRPr lang="en-US"/>
          </a:p>
        </p:txBody>
      </p:sp>
      <p:pic>
        <p:nvPicPr>
          <p:cNvPr id="17411" name="Picture 2" descr="PARCC_Header_A2"/>
          <p:cNvPicPr>
            <a:picLocks noChangeAspect="1" noChangeArrowheads="1"/>
          </p:cNvPicPr>
          <p:nvPr/>
        </p:nvPicPr>
        <p:blipFill>
          <a:blip r:embed="rId3" cstate="print"/>
          <a:srcRect l="29744" r="68254"/>
          <a:stretch>
            <a:fillRect/>
          </a:stretch>
        </p:blipFill>
        <p:spPr bwMode="auto">
          <a:xfrm>
            <a:off x="6858000" y="0"/>
            <a:ext cx="152400" cy="5867400"/>
          </a:xfrm>
          <a:prstGeom prst="rect">
            <a:avLst/>
          </a:prstGeom>
          <a:noFill/>
          <a:ln w="9525">
            <a:noFill/>
            <a:miter lim="800000"/>
            <a:headEnd/>
            <a:tailEnd/>
          </a:ln>
        </p:spPr>
      </p:pic>
      <p:sp>
        <p:nvSpPr>
          <p:cNvPr id="10" name="Rectangle 9"/>
          <p:cNvSpPr/>
          <p:nvPr/>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a:defRPr/>
            </a:pPr>
            <a:endParaRPr lang="en-US"/>
          </a:p>
        </p:txBody>
      </p:sp>
      <p:pic>
        <p:nvPicPr>
          <p:cNvPr id="17413" name="Picture 2" descr="PARCC_Header_A2"/>
          <p:cNvPicPr>
            <a:picLocks noChangeAspect="1" noChangeArrowheads="1"/>
          </p:cNvPicPr>
          <p:nvPr/>
        </p:nvPicPr>
        <p:blipFill>
          <a:blip r:embed="rId4" cstate="print"/>
          <a:srcRect t="29744" b="68254"/>
          <a:stretch>
            <a:fillRect/>
          </a:stretch>
        </p:blipFill>
        <p:spPr bwMode="auto">
          <a:xfrm>
            <a:off x="0" y="5715000"/>
            <a:ext cx="9144000" cy="152400"/>
          </a:xfrm>
          <a:prstGeom prst="rect">
            <a:avLst/>
          </a:prstGeom>
          <a:noFill/>
          <a:ln w="9525">
            <a:noFill/>
            <a:miter lim="800000"/>
            <a:headEnd/>
            <a:tailEnd/>
          </a:ln>
        </p:spPr>
      </p:pic>
      <p:sp>
        <p:nvSpPr>
          <p:cNvPr id="17414" name="TextBox 11"/>
          <p:cNvSpPr txBox="1">
            <a:spLocks noChangeArrowheads="1"/>
          </p:cNvSpPr>
          <p:nvPr/>
        </p:nvSpPr>
        <p:spPr bwMode="auto">
          <a:xfrm>
            <a:off x="0" y="2895600"/>
            <a:ext cx="6858000" cy="1087954"/>
          </a:xfrm>
          <a:prstGeom prst="rect">
            <a:avLst/>
          </a:prstGeom>
          <a:noFill/>
          <a:ln w="9525">
            <a:noFill/>
            <a:miter lim="800000"/>
            <a:headEnd/>
            <a:tailEnd/>
          </a:ln>
        </p:spPr>
        <p:txBody>
          <a:bodyPr wrap="square" lIns="89879" tIns="44940" rIns="89879" bIns="44940">
            <a:spAutoFit/>
          </a:bodyPr>
          <a:lstStyle/>
          <a:p>
            <a:pPr algn="ctr">
              <a:lnSpc>
                <a:spcPct val="80000"/>
              </a:lnSpc>
            </a:pPr>
            <a:r>
              <a:rPr lang="en-US" sz="4000" b="1" dirty="0" smtClean="0">
                <a:latin typeface="+mn-lt"/>
              </a:rPr>
              <a:t>Proposed </a:t>
            </a:r>
          </a:p>
          <a:p>
            <a:pPr algn="ctr">
              <a:lnSpc>
                <a:spcPct val="80000"/>
              </a:lnSpc>
            </a:pPr>
            <a:r>
              <a:rPr lang="en-US" sz="4000" b="1" dirty="0" smtClean="0">
                <a:latin typeface="+mn-lt"/>
              </a:rPr>
              <a:t>Accommodations for SWD</a:t>
            </a:r>
            <a:endParaRPr lang="en-US" sz="4000" b="1" dirty="0">
              <a:latin typeface="+mn-lt"/>
              <a:cs typeface="Arial" charset="0"/>
            </a:endParaRPr>
          </a:p>
        </p:txBody>
      </p:sp>
    </p:spTree>
    <p:extLst>
      <p:ext uri="{BB962C8B-B14F-4D97-AF65-F5344CB8AC3E}">
        <p14:creationId xmlns:p14="http://schemas.microsoft.com/office/powerpoint/2010/main" val="2907582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628"/>
            <a:ext cx="6324600" cy="911772"/>
          </a:xfrm>
        </p:spPr>
        <p:txBody>
          <a:bodyPr/>
          <a:lstStyle/>
          <a:p>
            <a:r>
              <a:rPr lang="en-US" sz="2800" b="0" dirty="0" smtClean="0"/>
              <a:t>Proposed Accommodations for SWD</a:t>
            </a:r>
            <a:endParaRPr lang="en-US" sz="2800" b="0" dirty="0"/>
          </a:p>
        </p:txBody>
      </p:sp>
      <p:sp>
        <p:nvSpPr>
          <p:cNvPr id="4" name="Slide Number Placeholder 3"/>
          <p:cNvSpPr>
            <a:spLocks noGrp="1"/>
          </p:cNvSpPr>
          <p:nvPr>
            <p:ph type="sldNum" sz="quarter" idx="14"/>
          </p:nvPr>
        </p:nvSpPr>
        <p:spPr/>
        <p:txBody>
          <a:bodyPr>
            <a:normAutofit lnSpcReduction="10000"/>
          </a:bodyPr>
          <a:lstStyle/>
          <a:p>
            <a:fld id="{A505628B-F920-49E1-AFC5-DF406F78184C}" type="slidenum">
              <a:rPr lang="en-US" smtClean="0"/>
              <a:pPr/>
              <a:t>22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119490577"/>
              </p:ext>
            </p:extLst>
          </p:nvPr>
        </p:nvGraphicFramePr>
        <p:xfrm>
          <a:off x="0" y="911606"/>
          <a:ext cx="9119260" cy="6063996"/>
        </p:xfrm>
        <a:graphic>
          <a:graphicData uri="http://schemas.openxmlformats.org/drawingml/2006/table">
            <a:tbl>
              <a:tblPr firstRow="1" firstCol="1" bandRow="1">
                <a:tableStyleId>{1E171933-4619-4E11-9A3F-F7608DF75F80}</a:tableStyleId>
              </a:tblPr>
              <a:tblGrid>
                <a:gridCol w="2108860"/>
                <a:gridCol w="7010400"/>
              </a:tblGrid>
              <a:tr h="76200">
                <a:tc>
                  <a:txBody>
                    <a:bodyPr/>
                    <a:lstStyle/>
                    <a:p>
                      <a:pPr marL="0" marR="0" algn="ctr">
                        <a:lnSpc>
                          <a:spcPct val="115000"/>
                        </a:lnSpc>
                        <a:spcBef>
                          <a:spcPts val="0"/>
                        </a:spcBef>
                        <a:spcAft>
                          <a:spcPts val="0"/>
                        </a:spcAft>
                      </a:pPr>
                      <a:r>
                        <a:rPr lang="en-US" sz="1800" dirty="0" smtClean="0">
                          <a:effectLst/>
                        </a:rPr>
                        <a:t>Category</a:t>
                      </a:r>
                      <a:endParaRPr lang="en-US" sz="1800" dirty="0">
                        <a:effectLst/>
                        <a:latin typeface="Calibri"/>
                        <a:ea typeface="Calibri"/>
                        <a:cs typeface="Times New Roman"/>
                      </a:endParaRPr>
                    </a:p>
                  </a:txBody>
                  <a:tcPr marL="68580" marR="68580" marT="0" marB="0">
                    <a:solidFill>
                      <a:srgbClr val="8F23B3"/>
                    </a:solidFill>
                  </a:tcPr>
                </a:tc>
                <a:tc>
                  <a:txBody>
                    <a:bodyPr/>
                    <a:lstStyle/>
                    <a:p>
                      <a:pPr marL="0" marR="0" algn="ctr">
                        <a:lnSpc>
                          <a:spcPct val="115000"/>
                        </a:lnSpc>
                        <a:spcBef>
                          <a:spcPts val="0"/>
                        </a:spcBef>
                        <a:spcAft>
                          <a:spcPts val="0"/>
                        </a:spcAft>
                      </a:pPr>
                      <a:r>
                        <a:rPr lang="en-US" sz="1800" dirty="0" smtClean="0">
                          <a:effectLst/>
                        </a:rPr>
                        <a:t>Accommodation</a:t>
                      </a:r>
                      <a:endParaRPr lang="en-US" sz="1800" dirty="0">
                        <a:effectLst/>
                        <a:latin typeface="Calibri"/>
                        <a:ea typeface="Calibri"/>
                        <a:cs typeface="Times New Roman"/>
                      </a:endParaRPr>
                    </a:p>
                  </a:txBody>
                  <a:tcPr marL="68580" marR="68580" marT="0" marB="0">
                    <a:solidFill>
                      <a:srgbClr val="8F23B3"/>
                    </a:solidFill>
                  </a:tcPr>
                </a:tc>
              </a:tr>
              <a:tr h="0">
                <a:tc>
                  <a:txBody>
                    <a:bodyPr/>
                    <a:lstStyle/>
                    <a:p>
                      <a:pPr marL="0" marR="0" algn="ctr">
                        <a:lnSpc>
                          <a:spcPct val="115000"/>
                        </a:lnSpc>
                        <a:spcBef>
                          <a:spcPts val="0"/>
                        </a:spcBef>
                        <a:spcAft>
                          <a:spcPts val="0"/>
                        </a:spcAft>
                      </a:pPr>
                      <a:r>
                        <a:rPr lang="en-US" sz="1600" dirty="0" smtClean="0">
                          <a:effectLst/>
                        </a:rPr>
                        <a:t>Presentation</a:t>
                      </a: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500" dirty="0" smtClean="0">
                          <a:effectLst/>
                        </a:rPr>
                        <a:t>Assistive Technology</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r>
              <a:tr h="48768">
                <a:tc>
                  <a:txBody>
                    <a:bodyPr/>
                    <a:lstStyle/>
                    <a:p>
                      <a:pPr marL="0" marR="0" algn="ctr">
                        <a:lnSpc>
                          <a:spcPct val="115000"/>
                        </a:lnSpc>
                        <a:spcBef>
                          <a:spcPts val="0"/>
                        </a:spcBef>
                        <a:spcAft>
                          <a:spcPts val="0"/>
                        </a:spcAft>
                      </a:pP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500" dirty="0" smtClean="0">
                          <a:effectLst/>
                        </a:rPr>
                        <a:t>Braille Edition (Hard</a:t>
                      </a:r>
                      <a:r>
                        <a:rPr lang="en-US" sz="1500" baseline="0" dirty="0" smtClean="0">
                          <a:effectLst/>
                        </a:rPr>
                        <a:t> Copy – ELA/Literacy &amp; Math; Refreshable – ELA/Literacy</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r>
              <a:tr h="0">
                <a:tc>
                  <a:txBody>
                    <a:bodyPr/>
                    <a:lstStyle/>
                    <a:p>
                      <a:pPr marL="0" marR="0" algn="ctr">
                        <a:lnSpc>
                          <a:spcPct val="115000"/>
                        </a:lnSpc>
                        <a:spcBef>
                          <a:spcPts val="0"/>
                        </a:spcBef>
                        <a:spcAft>
                          <a:spcPts val="0"/>
                        </a:spcAft>
                      </a:pP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500" dirty="0" smtClean="0">
                          <a:effectLst/>
                        </a:rPr>
                        <a:t>Closed-Captioning</a:t>
                      </a:r>
                      <a:r>
                        <a:rPr lang="en-US" sz="1500" baseline="0" dirty="0" smtClean="0">
                          <a:effectLst/>
                        </a:rPr>
                        <a:t> of Video</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r>
              <a:tr h="54356">
                <a:tc>
                  <a:txBody>
                    <a:bodyPr/>
                    <a:lstStyle/>
                    <a:p>
                      <a:pPr marL="0" marR="0" algn="ctr">
                        <a:lnSpc>
                          <a:spcPct val="115000"/>
                        </a:lnSpc>
                        <a:spcBef>
                          <a:spcPts val="0"/>
                        </a:spcBef>
                        <a:spcAft>
                          <a:spcPts val="0"/>
                        </a:spcAft>
                      </a:pP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500" dirty="0" smtClean="0">
                          <a:effectLst/>
                        </a:rPr>
                        <a:t>Descriptive Video</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r>
              <a:tr h="59944">
                <a:tc>
                  <a:txBody>
                    <a:bodyPr/>
                    <a:lstStyle/>
                    <a:p>
                      <a:pPr marL="0" marR="0" algn="ctr">
                        <a:lnSpc>
                          <a:spcPct val="115000"/>
                        </a:lnSpc>
                        <a:spcBef>
                          <a:spcPts val="0"/>
                        </a:spcBef>
                        <a:spcAft>
                          <a:spcPts val="0"/>
                        </a:spcAft>
                      </a:pP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500" dirty="0" smtClean="0">
                          <a:effectLst/>
                        </a:rPr>
                        <a:t>Familiar Test Administrator</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r>
              <a:tr h="49276">
                <a:tc>
                  <a:txBody>
                    <a:bodyPr/>
                    <a:lstStyle/>
                    <a:p>
                      <a:pPr marL="0" marR="0" algn="ctr">
                        <a:lnSpc>
                          <a:spcPct val="115000"/>
                        </a:lnSpc>
                        <a:spcBef>
                          <a:spcPts val="0"/>
                        </a:spcBef>
                        <a:spcAft>
                          <a:spcPts val="0"/>
                        </a:spcAft>
                      </a:pP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500" dirty="0" smtClean="0">
                          <a:effectLst/>
                        </a:rPr>
                        <a:t>Paper-Pencil</a:t>
                      </a:r>
                      <a:r>
                        <a:rPr lang="en-US" sz="1500" baseline="0" dirty="0" smtClean="0">
                          <a:effectLst/>
                        </a:rPr>
                        <a:t> Edition of the ELA/Literacy and Math Assessments</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r>
              <a:tr h="38608">
                <a:tc>
                  <a:txBody>
                    <a:bodyPr/>
                    <a:lstStyle/>
                    <a:p>
                      <a:pPr marL="0" marR="0" algn="ctr">
                        <a:lnSpc>
                          <a:spcPct val="115000"/>
                        </a:lnSpc>
                        <a:spcBef>
                          <a:spcPts val="0"/>
                        </a:spcBef>
                        <a:spcAft>
                          <a:spcPts val="0"/>
                        </a:spcAft>
                      </a:pP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500" dirty="0" smtClean="0">
                          <a:effectLst/>
                        </a:rPr>
                        <a:t>Tactile</a:t>
                      </a:r>
                      <a:r>
                        <a:rPr lang="en-US" sz="1500" baseline="0" dirty="0" smtClean="0">
                          <a:effectLst/>
                        </a:rPr>
                        <a:t> Graphics</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r>
              <a:tr h="230886">
                <a:tc>
                  <a:txBody>
                    <a:bodyPr/>
                    <a:lstStyle/>
                    <a:p>
                      <a:pPr marL="0" marR="0" algn="ctr">
                        <a:lnSpc>
                          <a:spcPct val="115000"/>
                        </a:lnSpc>
                        <a:spcBef>
                          <a:spcPts val="0"/>
                        </a:spcBef>
                        <a:spcAft>
                          <a:spcPts val="0"/>
                        </a:spcAft>
                      </a:pP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500" dirty="0" smtClean="0">
                          <a:effectLst/>
                        </a:rPr>
                        <a:t>Video of</a:t>
                      </a:r>
                      <a:r>
                        <a:rPr lang="en-US" sz="1500" baseline="0" dirty="0" smtClean="0">
                          <a:effectLst/>
                        </a:rPr>
                        <a:t> Human Interpreter for Math Assessments (deaf or hard-of-hearing)</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r>
              <a:tr h="0">
                <a:tc>
                  <a:txBody>
                    <a:bodyPr/>
                    <a:lstStyle/>
                    <a:p>
                      <a:pPr marL="0" marR="0" algn="ctr">
                        <a:lnSpc>
                          <a:spcPct val="115000"/>
                        </a:lnSpc>
                        <a:spcBef>
                          <a:spcPts val="0"/>
                        </a:spcBef>
                        <a:spcAft>
                          <a:spcPts val="0"/>
                        </a:spcAft>
                      </a:pP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500" dirty="0" smtClean="0">
                          <a:effectLst/>
                        </a:rPr>
                        <a:t>Video of</a:t>
                      </a:r>
                      <a:r>
                        <a:rPr lang="en-US" sz="1500" baseline="0" dirty="0" smtClean="0">
                          <a:effectLst/>
                        </a:rPr>
                        <a:t> Human Interpreter for Test Directions (deaf or hard-of-hearing)</a:t>
                      </a:r>
                      <a:endParaRPr lang="en-US" sz="1500" dirty="0" smtClean="0">
                        <a:effectLst/>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600" dirty="0" smtClean="0">
                          <a:effectLst/>
                        </a:rPr>
                        <a:t>Response</a:t>
                      </a: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500" dirty="0" smtClean="0">
                          <a:effectLst/>
                        </a:rPr>
                        <a:t>Assistive Technology</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0">
                <a:tc>
                  <a:txBody>
                    <a:bodyPr/>
                    <a:lstStyle/>
                    <a:p>
                      <a:pPr marL="0" marR="0" algn="ctr">
                        <a:lnSpc>
                          <a:spcPct val="115000"/>
                        </a:lnSpc>
                        <a:spcBef>
                          <a:spcPts val="0"/>
                        </a:spcBef>
                        <a:spcAft>
                          <a:spcPts val="0"/>
                        </a:spcAft>
                      </a:pP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500" dirty="0" smtClean="0">
                          <a:effectLst/>
                        </a:rPr>
                        <a:t>Braille Note-taker</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r>
              <a:tr h="0">
                <a:tc>
                  <a:txBody>
                    <a:bodyPr/>
                    <a:lstStyle/>
                    <a:p>
                      <a:pPr marL="0" marR="0" algn="ctr">
                        <a:lnSpc>
                          <a:spcPct val="115000"/>
                        </a:lnSpc>
                        <a:spcBef>
                          <a:spcPts val="0"/>
                        </a:spcBef>
                        <a:spcAft>
                          <a:spcPts val="0"/>
                        </a:spcAft>
                      </a:pP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dirty="0" smtClean="0">
                          <a:effectLst/>
                        </a:rPr>
                        <a:t>Scribing/Speech-to-Text</a:t>
                      </a:r>
                      <a:r>
                        <a:rPr lang="en-US" sz="1500" baseline="0" dirty="0" smtClean="0">
                          <a:effectLst/>
                        </a:rPr>
                        <a:t> for the Mathematics Assessments </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600" dirty="0" smtClean="0">
                          <a:effectLst/>
                        </a:rPr>
                        <a:t>Timing</a:t>
                      </a:r>
                      <a:r>
                        <a:rPr lang="en-US" sz="1600" baseline="0" dirty="0" smtClean="0">
                          <a:effectLst/>
                        </a:rPr>
                        <a:t> &amp; Scheduling</a:t>
                      </a: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500" dirty="0" smtClean="0">
                          <a:effectLst/>
                        </a:rPr>
                        <a:t>Extended Time</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0">
                <a:tc>
                  <a:txBody>
                    <a:bodyPr/>
                    <a:lstStyle/>
                    <a:p>
                      <a:pPr marL="0" marR="0" algn="ctr">
                        <a:lnSpc>
                          <a:spcPct val="115000"/>
                        </a:lnSpc>
                        <a:spcBef>
                          <a:spcPts val="0"/>
                        </a:spcBef>
                        <a:spcAft>
                          <a:spcPts val="0"/>
                        </a:spcAft>
                      </a:pP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500" dirty="0" smtClean="0">
                          <a:effectLst/>
                        </a:rPr>
                        <a:t>Frequent Breaks</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r>
              <a:tr h="0">
                <a:tc>
                  <a:txBody>
                    <a:bodyPr/>
                    <a:lstStyle/>
                    <a:p>
                      <a:pPr marL="0" marR="0" algn="ctr">
                        <a:lnSpc>
                          <a:spcPct val="115000"/>
                        </a:lnSpc>
                        <a:spcBef>
                          <a:spcPts val="0"/>
                        </a:spcBef>
                        <a:spcAft>
                          <a:spcPts val="0"/>
                        </a:spcAft>
                      </a:pP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dirty="0" smtClean="0">
                          <a:effectLst/>
                        </a:rPr>
                        <a:t>Time of Day</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600" dirty="0" smtClean="0">
                          <a:effectLst/>
                        </a:rPr>
                        <a:t>Setting</a:t>
                      </a: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500" dirty="0" smtClean="0">
                          <a:effectLst/>
                        </a:rPr>
                        <a:t>Adaptive</a:t>
                      </a:r>
                      <a:r>
                        <a:rPr lang="en-US" sz="1500" baseline="0" dirty="0" smtClean="0">
                          <a:effectLst/>
                        </a:rPr>
                        <a:t> or Specialized Furniture</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0">
                <a:tc>
                  <a:txBody>
                    <a:bodyPr/>
                    <a:lstStyle/>
                    <a:p>
                      <a:pPr marL="0" marR="0" algn="ctr">
                        <a:lnSpc>
                          <a:spcPct val="115000"/>
                        </a:lnSpc>
                        <a:spcBef>
                          <a:spcPts val="0"/>
                        </a:spcBef>
                        <a:spcAft>
                          <a:spcPts val="0"/>
                        </a:spcAft>
                      </a:pPr>
                      <a:endParaRPr lang="en-US" sz="18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500" dirty="0" smtClean="0">
                          <a:effectLst/>
                        </a:rPr>
                        <a:t>Separate or Alternate</a:t>
                      </a:r>
                      <a:r>
                        <a:rPr lang="en-US" sz="1500" baseline="0" dirty="0" smtClean="0">
                          <a:effectLst/>
                        </a:rPr>
                        <a:t> Location</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r>
              <a:tr h="0">
                <a:tc>
                  <a:txBody>
                    <a:bodyPr/>
                    <a:lstStyle/>
                    <a:p>
                      <a:pPr marL="0" marR="0" algn="ctr">
                        <a:lnSpc>
                          <a:spcPct val="115000"/>
                        </a:lnSpc>
                        <a:spcBef>
                          <a:spcPts val="0"/>
                        </a:spcBef>
                        <a:spcAft>
                          <a:spcPts val="0"/>
                        </a:spcAft>
                      </a:pPr>
                      <a:endParaRPr lang="en-US" sz="18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500" dirty="0" smtClean="0">
                          <a:effectLst/>
                        </a:rPr>
                        <a:t>Small Group</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r>
              <a:tr h="0">
                <a:tc>
                  <a:txBody>
                    <a:bodyPr/>
                    <a:lstStyle/>
                    <a:p>
                      <a:pPr marL="0" marR="0" algn="ctr">
                        <a:lnSpc>
                          <a:spcPct val="115000"/>
                        </a:lnSpc>
                        <a:spcBef>
                          <a:spcPts val="0"/>
                        </a:spcBef>
                        <a:spcAft>
                          <a:spcPts val="0"/>
                        </a:spcAft>
                      </a:pPr>
                      <a:endParaRPr lang="en-US" sz="18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500" dirty="0" smtClean="0">
                          <a:effectLst/>
                        </a:rPr>
                        <a:t>Special Lighting</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r>
              <a:tr h="0">
                <a:tc>
                  <a:txBody>
                    <a:bodyPr/>
                    <a:lstStyle/>
                    <a:p>
                      <a:pPr marL="0" marR="0" algn="ctr">
                        <a:lnSpc>
                          <a:spcPct val="115000"/>
                        </a:lnSpc>
                        <a:spcBef>
                          <a:spcPts val="0"/>
                        </a:spcBef>
                        <a:spcAft>
                          <a:spcPts val="0"/>
                        </a:spcAft>
                      </a:pPr>
                      <a:endParaRPr lang="en-US" sz="18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500" dirty="0" smtClean="0">
                          <a:effectLst/>
                        </a:rPr>
                        <a:t>Specified Area</a:t>
                      </a:r>
                      <a:r>
                        <a:rPr lang="en-US" sz="1500" baseline="0" dirty="0" smtClean="0">
                          <a:effectLst/>
                        </a:rPr>
                        <a:t> or Preferential Seating</a:t>
                      </a:r>
                      <a:endParaRPr lang="en-US" sz="15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29145300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628"/>
            <a:ext cx="6324600" cy="1219200"/>
          </a:xfrm>
        </p:spPr>
        <p:txBody>
          <a:bodyPr/>
          <a:lstStyle/>
          <a:p>
            <a:r>
              <a:rPr lang="en-US" sz="2400" b="0" dirty="0" smtClean="0"/>
              <a:t>Proposed Special Access Accommodations (SWD)</a:t>
            </a:r>
            <a:endParaRPr lang="en-US" sz="2400" b="0" dirty="0"/>
          </a:p>
        </p:txBody>
      </p:sp>
      <p:sp>
        <p:nvSpPr>
          <p:cNvPr id="4" name="Slide Number Placeholder 3"/>
          <p:cNvSpPr>
            <a:spLocks noGrp="1"/>
          </p:cNvSpPr>
          <p:nvPr>
            <p:ph type="sldNum" sz="quarter" idx="14"/>
          </p:nvPr>
        </p:nvSpPr>
        <p:spPr/>
        <p:txBody>
          <a:bodyPr>
            <a:normAutofit lnSpcReduction="10000"/>
          </a:bodyPr>
          <a:lstStyle/>
          <a:p>
            <a:fld id="{A505628B-F920-49E1-AFC5-DF406F78184C}" type="slidenum">
              <a:rPr lang="en-US" smtClean="0"/>
              <a:pPr/>
              <a:t>23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309950091"/>
              </p:ext>
            </p:extLst>
          </p:nvPr>
        </p:nvGraphicFramePr>
        <p:xfrm>
          <a:off x="152400" y="1981200"/>
          <a:ext cx="8839200" cy="3501916"/>
        </p:xfrm>
        <a:graphic>
          <a:graphicData uri="http://schemas.openxmlformats.org/drawingml/2006/table">
            <a:tbl>
              <a:tblPr firstRow="1" firstCol="1" bandRow="1">
                <a:tableStyleId>{1E171933-4619-4E11-9A3F-F7608DF75F80}</a:tableStyleId>
              </a:tblPr>
              <a:tblGrid>
                <a:gridCol w="8839200"/>
              </a:tblGrid>
              <a:tr h="381001">
                <a:tc>
                  <a:txBody>
                    <a:bodyPr/>
                    <a:lstStyle/>
                    <a:p>
                      <a:pPr marL="0" marR="0" algn="ctr">
                        <a:lnSpc>
                          <a:spcPct val="115000"/>
                        </a:lnSpc>
                        <a:spcBef>
                          <a:spcPts val="0"/>
                        </a:spcBef>
                        <a:spcAft>
                          <a:spcPts val="0"/>
                        </a:spcAft>
                      </a:pPr>
                      <a:r>
                        <a:rPr lang="en-US" sz="2000" dirty="0" smtClean="0">
                          <a:effectLst/>
                        </a:rPr>
                        <a:t>Special</a:t>
                      </a:r>
                      <a:r>
                        <a:rPr lang="en-US" sz="2000" baseline="0" dirty="0" smtClean="0">
                          <a:effectLst/>
                        </a:rPr>
                        <a:t> Access </a:t>
                      </a:r>
                      <a:r>
                        <a:rPr lang="en-US" sz="2000" dirty="0" smtClean="0">
                          <a:effectLst/>
                        </a:rPr>
                        <a:t>Accommodations</a:t>
                      </a:r>
                      <a:r>
                        <a:rPr lang="en-US" sz="2000" baseline="0" dirty="0" smtClean="0">
                          <a:effectLst/>
                        </a:rPr>
                        <a:t> (SWD)</a:t>
                      </a:r>
                      <a:endParaRPr lang="en-US" sz="2000" dirty="0">
                        <a:effectLst/>
                      </a:endParaRPr>
                    </a:p>
                  </a:txBody>
                  <a:tcPr marL="68580" marR="68580" marT="0" marB="0" anchor="ctr">
                    <a:solidFill>
                      <a:srgbClr val="8F23B3"/>
                    </a:solidFill>
                  </a:tcPr>
                </a:tc>
              </a:tr>
              <a:tr h="457200">
                <a:tc>
                  <a:txBody>
                    <a:bodyPr/>
                    <a:lstStyle/>
                    <a:p>
                      <a:pPr marL="0" marR="0" algn="ctr">
                        <a:lnSpc>
                          <a:spcPct val="115000"/>
                        </a:lnSpc>
                        <a:spcBef>
                          <a:spcPts val="0"/>
                        </a:spcBef>
                        <a:spcAft>
                          <a:spcPts val="0"/>
                        </a:spcAft>
                      </a:pPr>
                      <a:r>
                        <a:rPr lang="en-US" sz="1800" kern="1200" dirty="0" smtClean="0">
                          <a:effectLst/>
                        </a:rPr>
                        <a:t>Calculation Device</a:t>
                      </a:r>
                      <a:endParaRPr lang="en-US" sz="1800" dirty="0">
                        <a:effectLst/>
                        <a:latin typeface="Calibri"/>
                        <a:ea typeface="Calibri"/>
                        <a:cs typeface="Times New Roman"/>
                      </a:endParaRPr>
                    </a:p>
                  </a:txBody>
                  <a:tcPr marL="68580" marR="68580" marT="0" marB="0" anchor="ctr"/>
                </a:tc>
              </a:tr>
              <a:tr h="157734">
                <a:tc>
                  <a:txBody>
                    <a:bodyPr/>
                    <a:lstStyle/>
                    <a:p>
                      <a:pPr marL="0" marR="0" algn="ctr">
                        <a:lnSpc>
                          <a:spcPct val="115000"/>
                        </a:lnSpc>
                        <a:spcBef>
                          <a:spcPts val="0"/>
                        </a:spcBef>
                        <a:spcAft>
                          <a:spcPts val="0"/>
                        </a:spcAft>
                      </a:pPr>
                      <a:r>
                        <a:rPr lang="en-US" sz="1800" kern="1200" dirty="0" smtClean="0">
                          <a:effectLst/>
                        </a:rPr>
                        <a:t>Read Aloud or Text-to-Speech for the ELA/Literacy Assessments, including items, response options, and </a:t>
                      </a:r>
                      <a:r>
                        <a:rPr lang="en-US" sz="1800" u="sng" kern="1200" dirty="0" smtClean="0">
                          <a:effectLst/>
                        </a:rPr>
                        <a:t>passages</a:t>
                      </a:r>
                      <a:endParaRPr lang="en-US" sz="2000" dirty="0">
                        <a:effectLst/>
                        <a:latin typeface="Calibri"/>
                        <a:ea typeface="Calibri"/>
                        <a:cs typeface="Times New Roman"/>
                      </a:endParaRPr>
                    </a:p>
                  </a:txBody>
                  <a:tcPr marL="68580" marR="68580" marT="0" marB="0" anchor="ctr"/>
                </a:tc>
              </a:tr>
              <a:tr h="591058">
                <a:tc>
                  <a:txBody>
                    <a:bodyPr/>
                    <a:lstStyle/>
                    <a:p>
                      <a:pPr marL="0" marR="0" algn="ctr">
                        <a:lnSpc>
                          <a:spcPct val="115000"/>
                        </a:lnSpc>
                        <a:spcBef>
                          <a:spcPts val="0"/>
                        </a:spcBef>
                        <a:spcAft>
                          <a:spcPts val="0"/>
                        </a:spcAft>
                      </a:pPr>
                      <a:r>
                        <a:rPr lang="en-US" sz="1800" kern="1200" dirty="0" smtClean="0">
                          <a:effectLst/>
                        </a:rPr>
                        <a:t>Scribe or Speech-to-Text (i.e., Dictating/ Transcription) for the ELA/Literacy Assessments</a:t>
                      </a:r>
                      <a:endParaRPr lang="en-US" sz="2000" dirty="0">
                        <a:effectLst/>
                        <a:latin typeface="Calibri"/>
                        <a:ea typeface="Calibri"/>
                        <a:cs typeface="Times New Roman"/>
                      </a:endParaRPr>
                    </a:p>
                  </a:txBody>
                  <a:tcPr marL="68580" marR="68580" marT="0" marB="0" anchor="ctr"/>
                </a:tc>
              </a:tr>
              <a:tr h="850663">
                <a:tc>
                  <a:txBody>
                    <a:bodyPr/>
                    <a:lstStyle/>
                    <a:p>
                      <a:pPr marL="0" marR="0" algn="ctr">
                        <a:lnSpc>
                          <a:spcPct val="115000"/>
                        </a:lnSpc>
                        <a:spcBef>
                          <a:spcPts val="0"/>
                        </a:spcBef>
                        <a:spcAft>
                          <a:spcPts val="0"/>
                        </a:spcAft>
                      </a:pPr>
                      <a:r>
                        <a:rPr lang="en-US" sz="1800" kern="1200" dirty="0" smtClean="0">
                          <a:effectLst/>
                        </a:rPr>
                        <a:t>Video of a Human Interpreter  for the ELA/Literacy Assessments, including items, response options, and </a:t>
                      </a:r>
                      <a:r>
                        <a:rPr lang="en-US" sz="1800" u="sng" kern="1200" dirty="0" smtClean="0">
                          <a:effectLst/>
                        </a:rPr>
                        <a:t>passages</a:t>
                      </a:r>
                      <a:r>
                        <a:rPr lang="en-US" sz="1800" kern="1200" dirty="0" smtClean="0">
                          <a:effectLst/>
                        </a:rPr>
                        <a:t> for a student who is deaf or hard of hearing</a:t>
                      </a:r>
                      <a:endParaRPr lang="en-US" sz="2000" dirty="0">
                        <a:effectLst/>
                        <a:latin typeface="Calibri"/>
                        <a:ea typeface="Calibri"/>
                        <a:cs typeface="Times New Roman"/>
                      </a:endParaRPr>
                    </a:p>
                  </a:txBody>
                  <a:tcPr marL="68580" marR="68580" marT="0" marB="0" anchor="ctr"/>
                </a:tc>
              </a:tr>
              <a:tr h="591058">
                <a:tc>
                  <a:txBody>
                    <a:bodyPr/>
                    <a:lstStyle/>
                    <a:p>
                      <a:pPr marL="0" marR="0" algn="ctr">
                        <a:lnSpc>
                          <a:spcPct val="115000"/>
                        </a:lnSpc>
                        <a:spcBef>
                          <a:spcPts val="0"/>
                        </a:spcBef>
                        <a:spcAft>
                          <a:spcPts val="0"/>
                        </a:spcAft>
                      </a:pPr>
                      <a:r>
                        <a:rPr lang="en-US" sz="1800" kern="1200" dirty="0" smtClean="0">
                          <a:effectLst/>
                        </a:rPr>
                        <a:t>Word prediction on the ELA/Literacy Performance-Based Assessment </a:t>
                      </a:r>
                      <a:endParaRPr lang="en-US" sz="20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29638966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010400" y="0"/>
            <a:ext cx="2133600" cy="1219200"/>
          </a:xfrm>
          <a:prstGeom prst="rect">
            <a:avLst/>
          </a:prstGeom>
          <a:solidFill>
            <a:srgbClr val="A7A7A7"/>
          </a:solidFill>
          <a:ln>
            <a:no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a:defRPr/>
            </a:pPr>
            <a:endParaRPr lang="en-US"/>
          </a:p>
        </p:txBody>
      </p:sp>
      <p:pic>
        <p:nvPicPr>
          <p:cNvPr id="17411" name="Picture 2" descr="PARCC_Header_A2"/>
          <p:cNvPicPr>
            <a:picLocks noChangeAspect="1" noChangeArrowheads="1"/>
          </p:cNvPicPr>
          <p:nvPr/>
        </p:nvPicPr>
        <p:blipFill>
          <a:blip r:embed="rId3" cstate="print"/>
          <a:srcRect l="29744" r="68254"/>
          <a:stretch>
            <a:fillRect/>
          </a:stretch>
        </p:blipFill>
        <p:spPr bwMode="auto">
          <a:xfrm>
            <a:off x="6858000" y="0"/>
            <a:ext cx="152400" cy="5867400"/>
          </a:xfrm>
          <a:prstGeom prst="rect">
            <a:avLst/>
          </a:prstGeom>
          <a:noFill/>
          <a:ln w="9525">
            <a:noFill/>
            <a:miter lim="800000"/>
            <a:headEnd/>
            <a:tailEnd/>
          </a:ln>
        </p:spPr>
      </p:pic>
      <p:sp>
        <p:nvSpPr>
          <p:cNvPr id="10" name="Rectangle 9"/>
          <p:cNvSpPr/>
          <p:nvPr/>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a:defRPr/>
            </a:pPr>
            <a:endParaRPr lang="en-US"/>
          </a:p>
        </p:txBody>
      </p:sp>
      <p:pic>
        <p:nvPicPr>
          <p:cNvPr id="17413" name="Picture 2" descr="PARCC_Header_A2"/>
          <p:cNvPicPr>
            <a:picLocks noChangeAspect="1" noChangeArrowheads="1"/>
          </p:cNvPicPr>
          <p:nvPr/>
        </p:nvPicPr>
        <p:blipFill>
          <a:blip r:embed="rId4" cstate="print"/>
          <a:srcRect t="29744" b="68254"/>
          <a:stretch>
            <a:fillRect/>
          </a:stretch>
        </p:blipFill>
        <p:spPr bwMode="auto">
          <a:xfrm>
            <a:off x="0" y="5715000"/>
            <a:ext cx="9144000" cy="152400"/>
          </a:xfrm>
          <a:prstGeom prst="rect">
            <a:avLst/>
          </a:prstGeom>
          <a:noFill/>
          <a:ln w="9525">
            <a:noFill/>
            <a:miter lim="800000"/>
            <a:headEnd/>
            <a:tailEnd/>
          </a:ln>
        </p:spPr>
      </p:pic>
      <p:sp>
        <p:nvSpPr>
          <p:cNvPr id="17414" name="TextBox 11"/>
          <p:cNvSpPr txBox="1">
            <a:spLocks noChangeArrowheads="1"/>
          </p:cNvSpPr>
          <p:nvPr/>
        </p:nvSpPr>
        <p:spPr bwMode="auto">
          <a:xfrm>
            <a:off x="0" y="2895600"/>
            <a:ext cx="6858000" cy="1580396"/>
          </a:xfrm>
          <a:prstGeom prst="rect">
            <a:avLst/>
          </a:prstGeom>
          <a:noFill/>
          <a:ln w="9525">
            <a:noFill/>
            <a:miter lim="800000"/>
            <a:headEnd/>
            <a:tailEnd/>
          </a:ln>
        </p:spPr>
        <p:txBody>
          <a:bodyPr wrap="square" lIns="89879" tIns="44940" rIns="89879" bIns="44940">
            <a:spAutoFit/>
          </a:bodyPr>
          <a:lstStyle/>
          <a:p>
            <a:pPr algn="ctr">
              <a:lnSpc>
                <a:spcPct val="80000"/>
              </a:lnSpc>
            </a:pPr>
            <a:r>
              <a:rPr lang="en-US" sz="4000" b="1" dirty="0" smtClean="0">
                <a:latin typeface="+mn-lt"/>
              </a:rPr>
              <a:t>Public Comment on Special Access Accommodations – Responses &amp; Considerations</a:t>
            </a:r>
            <a:endParaRPr lang="en-US" sz="4000" b="1" dirty="0">
              <a:latin typeface="+mn-lt"/>
              <a:cs typeface="Arial" charset="0"/>
            </a:endParaRPr>
          </a:p>
        </p:txBody>
      </p:sp>
    </p:spTree>
    <p:extLst>
      <p:ext uri="{BB962C8B-B14F-4D97-AF65-F5344CB8AC3E}">
        <p14:creationId xmlns:p14="http://schemas.microsoft.com/office/powerpoint/2010/main" val="41375752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228600" y="1752600"/>
            <a:ext cx="8610600" cy="4648200"/>
          </a:xfrm>
        </p:spPr>
        <p:txBody>
          <a:bodyPr/>
          <a:lstStyle/>
          <a:p>
            <a:r>
              <a:rPr lang="en-US" sz="2200" dirty="0" smtClean="0"/>
              <a:t>Restrictiveness</a:t>
            </a:r>
          </a:p>
          <a:p>
            <a:r>
              <a:rPr lang="en-US" sz="2200" dirty="0" smtClean="0"/>
              <a:t>Child characteristics/preferences</a:t>
            </a:r>
          </a:p>
          <a:p>
            <a:r>
              <a:rPr lang="en-US" sz="2200" dirty="0" smtClean="0"/>
              <a:t>Conditions for provision of accommodation</a:t>
            </a:r>
          </a:p>
          <a:p>
            <a:r>
              <a:rPr lang="en-US" sz="2200" dirty="0" smtClean="0"/>
              <a:t>Construct validity</a:t>
            </a:r>
          </a:p>
          <a:p>
            <a:r>
              <a:rPr lang="en-US" sz="2200" dirty="0" smtClean="0"/>
              <a:t>Grade span issues</a:t>
            </a:r>
          </a:p>
          <a:p>
            <a:r>
              <a:rPr lang="en-US" sz="2200" dirty="0" smtClean="0"/>
              <a:t>Violates IEP/child’s rights/IDEA</a:t>
            </a:r>
          </a:p>
          <a:p>
            <a:r>
              <a:rPr lang="en-US" sz="2200" dirty="0" smtClean="0"/>
              <a:t>Impact on students</a:t>
            </a:r>
          </a:p>
          <a:p>
            <a:r>
              <a:rPr lang="en-US" sz="2200" dirty="0" smtClean="0"/>
              <a:t>Vagueness of policy and eligibility criteria</a:t>
            </a:r>
          </a:p>
          <a:p>
            <a:pPr lvl="1"/>
            <a:endParaRPr lang="en-US" dirty="0"/>
          </a:p>
        </p:txBody>
      </p:sp>
      <p:sp>
        <p:nvSpPr>
          <p:cNvPr id="4" name="Title 3"/>
          <p:cNvSpPr>
            <a:spLocks noGrp="1"/>
          </p:cNvSpPr>
          <p:nvPr>
            <p:ph type="title"/>
          </p:nvPr>
        </p:nvSpPr>
        <p:spPr/>
        <p:txBody>
          <a:bodyPr/>
          <a:lstStyle/>
          <a:p>
            <a:r>
              <a:rPr lang="en-US" dirty="0" smtClean="0"/>
              <a:t>Major Themes from Winter 2013 Public Comment on Special Access Policies</a:t>
            </a:r>
            <a:endParaRPr lang="en-US" dirty="0"/>
          </a:p>
        </p:txBody>
      </p:sp>
    </p:spTree>
    <p:extLst>
      <p:ext uri="{BB962C8B-B14F-4D97-AF65-F5344CB8AC3E}">
        <p14:creationId xmlns:p14="http://schemas.microsoft.com/office/powerpoint/2010/main" val="42608255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76200" y="1676400"/>
            <a:ext cx="9067800" cy="4800600"/>
          </a:xfrm>
        </p:spPr>
        <p:txBody>
          <a:bodyPr/>
          <a:lstStyle/>
          <a:p>
            <a:pPr marL="514350" indent="-514350">
              <a:buFont typeface="+mj-lt"/>
              <a:buAutoNum type="arabicPeriod"/>
            </a:pPr>
            <a:r>
              <a:rPr lang="en-US" sz="2300" dirty="0" smtClean="0"/>
              <a:t>Added claims language upfront in the assessment design section</a:t>
            </a:r>
          </a:p>
          <a:p>
            <a:pPr marL="514350" indent="-514350">
              <a:buFont typeface="+mj-lt"/>
              <a:buAutoNum type="arabicPeriod"/>
            </a:pPr>
            <a:r>
              <a:rPr lang="en-US" sz="2300" dirty="0" smtClean="0"/>
              <a:t>Noted, where appropriate, students </a:t>
            </a:r>
            <a:r>
              <a:rPr lang="en-US" sz="2300" dirty="0"/>
              <a:t>on 504 accommodation </a:t>
            </a:r>
            <a:r>
              <a:rPr lang="en-US" sz="2300" dirty="0" smtClean="0"/>
              <a:t>plans.</a:t>
            </a:r>
          </a:p>
          <a:p>
            <a:pPr marL="514350" indent="-514350">
              <a:buFont typeface="+mj-lt"/>
              <a:buAutoNum type="arabicPeriod"/>
            </a:pPr>
            <a:r>
              <a:rPr lang="en-US" sz="2300" dirty="0" smtClean="0"/>
              <a:t>Revised “eligibility</a:t>
            </a:r>
            <a:r>
              <a:rPr lang="en-US" sz="2300" dirty="0"/>
              <a:t>” </a:t>
            </a:r>
            <a:r>
              <a:rPr lang="en-US" sz="2300" dirty="0" smtClean="0"/>
              <a:t>language – “Proposed Decision-Making Guidance for IEP and 504 teams”</a:t>
            </a:r>
          </a:p>
          <a:p>
            <a:pPr marL="514350" indent="-514350">
              <a:buFont typeface="+mj-lt"/>
              <a:buAutoNum type="arabicPeriod"/>
            </a:pPr>
            <a:r>
              <a:rPr lang="en-US" sz="2300" dirty="0" smtClean="0"/>
              <a:t>Refocused Manual around computer-delivered assessments</a:t>
            </a:r>
          </a:p>
          <a:p>
            <a:pPr marL="514350" indent="-514350">
              <a:buFont typeface="+mj-lt"/>
              <a:buAutoNum type="arabicPeriod"/>
            </a:pPr>
            <a:r>
              <a:rPr lang="en-US" sz="2300" dirty="0" smtClean="0"/>
              <a:t>Provided </a:t>
            </a:r>
            <a:r>
              <a:rPr lang="en-US" sz="2300" dirty="0"/>
              <a:t>guidance on the decision-making process and how it relates to assessment </a:t>
            </a:r>
            <a:r>
              <a:rPr lang="en-US" sz="2300" dirty="0" smtClean="0"/>
              <a:t>policies</a:t>
            </a:r>
          </a:p>
          <a:p>
            <a:pPr marL="514350" indent="-514350">
              <a:buFont typeface="+mj-lt"/>
              <a:buAutoNum type="arabicPeriod"/>
            </a:pPr>
            <a:r>
              <a:rPr lang="en-US" sz="2300" dirty="0"/>
              <a:t>In summer 2013, PARCC states and key stakeholders will review and vet a number of appendices designed to support states in the implementation of the policies mentioned in the Manual for release</a:t>
            </a:r>
            <a:r>
              <a:rPr lang="en-US" sz="2300" dirty="0" smtClean="0"/>
              <a:t>.</a:t>
            </a:r>
          </a:p>
          <a:p>
            <a:pPr marL="514350" indent="-514350">
              <a:buFont typeface="+mj-lt"/>
              <a:buAutoNum type="arabicPeriod"/>
            </a:pPr>
            <a:r>
              <a:rPr lang="en-US" sz="2300" dirty="0" smtClean="0"/>
              <a:t>Met with stakeholder and advocacy groups to discuss final draft Manual prior to public comment</a:t>
            </a:r>
            <a:endParaRPr lang="en-US" sz="2300" dirty="0"/>
          </a:p>
          <a:p>
            <a:pPr marL="514350" indent="-514350">
              <a:buFont typeface="+mj-lt"/>
              <a:buAutoNum type="arabicPeriod"/>
            </a:pPr>
            <a:endParaRPr lang="en-US" sz="1800" b="1" dirty="0" smtClean="0"/>
          </a:p>
          <a:p>
            <a:pPr marL="514350" indent="-514350">
              <a:buFont typeface="+mj-lt"/>
              <a:buAutoNum type="arabicPeriod"/>
            </a:pPr>
            <a:endParaRPr lang="en-US" sz="1800" dirty="0" smtClean="0"/>
          </a:p>
          <a:p>
            <a:pPr marL="514350" indent="-514350">
              <a:buFont typeface="+mj-lt"/>
              <a:buAutoNum type="arabicPeriod"/>
            </a:pPr>
            <a:endParaRPr lang="en-US" sz="1800" dirty="0" smtClean="0"/>
          </a:p>
          <a:p>
            <a:pPr lvl="1"/>
            <a:endParaRPr lang="en-US" sz="1800" dirty="0"/>
          </a:p>
        </p:txBody>
      </p:sp>
      <p:sp>
        <p:nvSpPr>
          <p:cNvPr id="4" name="Title 3"/>
          <p:cNvSpPr>
            <a:spLocks noGrp="1"/>
          </p:cNvSpPr>
          <p:nvPr>
            <p:ph type="title"/>
          </p:nvPr>
        </p:nvSpPr>
        <p:spPr/>
        <p:txBody>
          <a:bodyPr/>
          <a:lstStyle/>
          <a:p>
            <a:r>
              <a:rPr lang="en-US" dirty="0" smtClean="0"/>
              <a:t>PARCC Responses to Public Comments for Special Access Accommodations</a:t>
            </a:r>
            <a:endParaRPr lang="en-US" dirty="0"/>
          </a:p>
        </p:txBody>
      </p:sp>
    </p:spTree>
    <p:extLst>
      <p:ext uri="{BB962C8B-B14F-4D97-AF65-F5344CB8AC3E}">
        <p14:creationId xmlns:p14="http://schemas.microsoft.com/office/powerpoint/2010/main" val="6068248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010400" y="0"/>
            <a:ext cx="2133600" cy="1219200"/>
          </a:xfrm>
          <a:prstGeom prst="rect">
            <a:avLst/>
          </a:prstGeom>
          <a:solidFill>
            <a:srgbClr val="A7A7A7"/>
          </a:solidFill>
          <a:ln>
            <a:no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a:defRPr/>
            </a:pPr>
            <a:endParaRPr lang="en-US"/>
          </a:p>
        </p:txBody>
      </p:sp>
      <p:pic>
        <p:nvPicPr>
          <p:cNvPr id="13315" name="Picture 2" descr="PARCC_Header_A2"/>
          <p:cNvPicPr>
            <a:picLocks noChangeAspect="1" noChangeArrowheads="1"/>
          </p:cNvPicPr>
          <p:nvPr/>
        </p:nvPicPr>
        <p:blipFill>
          <a:blip r:embed="rId3" cstate="print"/>
          <a:srcRect l="29744" r="68254"/>
          <a:stretch>
            <a:fillRect/>
          </a:stretch>
        </p:blipFill>
        <p:spPr bwMode="auto">
          <a:xfrm>
            <a:off x="6858000" y="0"/>
            <a:ext cx="152400" cy="5867400"/>
          </a:xfrm>
          <a:prstGeom prst="rect">
            <a:avLst/>
          </a:prstGeom>
          <a:noFill/>
          <a:ln w="9525">
            <a:noFill/>
            <a:miter lim="800000"/>
            <a:headEnd/>
            <a:tailEnd/>
          </a:ln>
        </p:spPr>
      </p:pic>
      <p:sp>
        <p:nvSpPr>
          <p:cNvPr id="10" name="Rectangle 9"/>
          <p:cNvSpPr/>
          <p:nvPr/>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a:defRPr/>
            </a:pPr>
            <a:endParaRPr lang="en-US"/>
          </a:p>
        </p:txBody>
      </p:sp>
      <p:pic>
        <p:nvPicPr>
          <p:cNvPr id="13317" name="Picture 2" descr="PARCC_Header_A2"/>
          <p:cNvPicPr>
            <a:picLocks noChangeAspect="1" noChangeArrowheads="1"/>
          </p:cNvPicPr>
          <p:nvPr/>
        </p:nvPicPr>
        <p:blipFill>
          <a:blip r:embed="rId4" cstate="print"/>
          <a:srcRect t="29744" b="68254"/>
          <a:stretch>
            <a:fillRect/>
          </a:stretch>
        </p:blipFill>
        <p:spPr bwMode="auto">
          <a:xfrm>
            <a:off x="0" y="5715000"/>
            <a:ext cx="9144000" cy="152400"/>
          </a:xfrm>
          <a:prstGeom prst="rect">
            <a:avLst/>
          </a:prstGeom>
          <a:noFill/>
          <a:ln w="9525">
            <a:noFill/>
            <a:miter lim="800000"/>
            <a:headEnd/>
            <a:tailEnd/>
          </a:ln>
        </p:spPr>
      </p:pic>
      <p:sp>
        <p:nvSpPr>
          <p:cNvPr id="13318" name="TextBox 11"/>
          <p:cNvSpPr txBox="1">
            <a:spLocks noChangeArrowheads="1"/>
          </p:cNvSpPr>
          <p:nvPr/>
        </p:nvSpPr>
        <p:spPr bwMode="auto">
          <a:xfrm>
            <a:off x="0" y="2667000"/>
            <a:ext cx="6858000" cy="1321864"/>
          </a:xfrm>
          <a:prstGeom prst="rect">
            <a:avLst/>
          </a:prstGeom>
          <a:noFill/>
          <a:ln w="9525">
            <a:noFill/>
            <a:miter lim="800000"/>
            <a:headEnd/>
            <a:tailEnd/>
          </a:ln>
        </p:spPr>
        <p:txBody>
          <a:bodyPr wrap="square" lIns="89879" tIns="44940" rIns="89879" bIns="44940">
            <a:spAutoFit/>
          </a:bodyPr>
          <a:lstStyle/>
          <a:p>
            <a:pPr algn="ctr"/>
            <a:r>
              <a:rPr lang="en-US" sz="4000" b="1" dirty="0" smtClean="0">
                <a:latin typeface="+mn-lt"/>
              </a:rPr>
              <a:t>Proposed Accommodations Policies for ELs</a:t>
            </a:r>
            <a:endParaRPr lang="en-US" sz="4000" b="1" dirty="0">
              <a:latin typeface="+mn-lt"/>
            </a:endParaRPr>
          </a:p>
        </p:txBody>
      </p:sp>
    </p:spTree>
    <p:extLst>
      <p:ext uri="{BB962C8B-B14F-4D97-AF65-F5344CB8AC3E}">
        <p14:creationId xmlns:p14="http://schemas.microsoft.com/office/powerpoint/2010/main" val="39352095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Proposed Guidance on Selecting Accommodations for ELs</a:t>
            </a:r>
            <a:endParaRPr lang="en-US" dirty="0"/>
          </a:p>
        </p:txBody>
      </p:sp>
      <p:sp>
        <p:nvSpPr>
          <p:cNvPr id="3" name="Text Box 10"/>
          <p:cNvSpPr txBox="1">
            <a:spLocks noChangeArrowheads="1"/>
          </p:cNvSpPr>
          <p:nvPr/>
        </p:nvSpPr>
        <p:spPr bwMode="auto">
          <a:xfrm>
            <a:off x="304800" y="1752600"/>
            <a:ext cx="8229600" cy="4648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cs typeface="Arial" pitchFamily="34" charset="0"/>
              </a:rPr>
              <a:t>When selecting accommodations for ELs, consider the student’s:</a:t>
            </a:r>
          </a:p>
          <a:p>
            <a:pPr marL="457200" marR="0" lvl="1" indent="0" algn="l" defTabSz="914400" rtl="0" eaLnBrk="1" fontAlgn="base" latinLnBrk="0" hangingPunct="1">
              <a:lnSpc>
                <a:spcPct val="100000"/>
              </a:lnSpc>
              <a:spcBef>
                <a:spcPct val="0"/>
              </a:spcBef>
              <a:spcAft>
                <a:spcPts val="1000"/>
              </a:spcAft>
              <a:buClrTx/>
              <a:buSzTx/>
              <a:buFont typeface="Calibri" pitchFamily="34" charset="0"/>
              <a:buChar char="1"/>
              <a:tabLst/>
            </a:pPr>
            <a:r>
              <a:rPr kumimoji="0" lang="en-US" sz="2000" b="1" i="0" u="none" strike="noStrike" cap="none" normalizeH="0" baseline="0" dirty="0" smtClean="0">
                <a:ln>
                  <a:noFill/>
                </a:ln>
                <a:solidFill>
                  <a:schemeClr val="tx1"/>
                </a:solidFill>
                <a:effectLst/>
                <a:latin typeface="Calibri" pitchFamily="34" charset="0"/>
                <a:cs typeface="Arial" pitchFamily="34" charset="0"/>
              </a:rPr>
              <a:t>.  Level of English language proficiency (ELP) on the state ELP test</a:t>
            </a:r>
          </a:p>
          <a:p>
            <a:pPr marL="914400" marR="0" lvl="2" indent="0" algn="l" defTabSz="914400" rtl="0" eaLnBrk="1" fontAlgn="base" latinLnBrk="0" hangingPunct="1">
              <a:lnSpc>
                <a:spcPct val="100000"/>
              </a:lnSpc>
              <a:spcBef>
                <a:spcPct val="0"/>
              </a:spcBef>
              <a:spcAft>
                <a:spcPts val="1000"/>
              </a:spcAft>
              <a:buClrTx/>
              <a:buSzTx/>
              <a:buFont typeface="Courier New" pitchFamily="49" charset="0"/>
              <a:buChar char="o"/>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  Beginning, Intermediate, or Advanced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1" fontAlgn="base" latinLnBrk="0" hangingPunct="1">
              <a:lnSpc>
                <a:spcPct val="100000"/>
              </a:lnSpc>
              <a:spcBef>
                <a:spcPct val="0"/>
              </a:spcBef>
              <a:spcAft>
                <a:spcPts val="1000"/>
              </a:spcAft>
              <a:buClrTx/>
              <a:buSzTx/>
              <a:buFont typeface="Calibri" pitchFamily="34" charset="0"/>
              <a:buChar char="2"/>
              <a:tabLst/>
            </a:pPr>
            <a:r>
              <a:rPr kumimoji="0" lang="en-US" sz="2000" b="1" i="0" u="none" strike="noStrike" cap="none" normalizeH="0" baseline="0" dirty="0" smtClean="0">
                <a:ln>
                  <a:noFill/>
                </a:ln>
                <a:solidFill>
                  <a:schemeClr val="tx1"/>
                </a:solidFill>
                <a:effectLst/>
                <a:latin typeface="Calibri" pitchFamily="34" charset="0"/>
                <a:cs typeface="Arial" pitchFamily="34" charset="0"/>
              </a:rPr>
              <a:t>.  Literacy development in the native language</a:t>
            </a:r>
          </a:p>
          <a:p>
            <a:pPr marL="914400" marR="0" lvl="2" indent="0" algn="l" defTabSz="914400" rtl="0" eaLnBrk="1" fontAlgn="base" latinLnBrk="0" hangingPunct="1">
              <a:lnSpc>
                <a:spcPct val="100000"/>
              </a:lnSpc>
              <a:spcBef>
                <a:spcPct val="0"/>
              </a:spcBef>
              <a:spcAft>
                <a:spcPts val="1000"/>
              </a:spcAft>
              <a:buClrTx/>
              <a:buSzTx/>
              <a:buFont typeface="Courier New" pitchFamily="49" charset="0"/>
              <a:buChar char="o"/>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  Native language literacy </a:t>
            </a:r>
            <a:endParaRPr lang="en-US" sz="2000" dirty="0">
              <a:latin typeface="Calibri" pitchFamily="34" charset="0"/>
              <a:cs typeface="Arial" pitchFamily="34" charset="0"/>
            </a:endParaRPr>
          </a:p>
          <a:p>
            <a:pPr marL="914400" marR="0" lvl="2" indent="0" algn="l" defTabSz="914400" rtl="0" eaLnBrk="1" fontAlgn="base" latinLnBrk="0" hangingPunct="1">
              <a:lnSpc>
                <a:spcPct val="100000"/>
              </a:lnSpc>
              <a:spcBef>
                <a:spcPct val="0"/>
              </a:spcBef>
              <a:spcAft>
                <a:spcPts val="1000"/>
              </a:spcAft>
              <a:buClrTx/>
              <a:buSzTx/>
              <a:buFont typeface="Courier New" pitchFamily="49" charset="0"/>
              <a:buChar char="o"/>
              <a:tabLst/>
            </a:pPr>
            <a:r>
              <a:rPr kumimoji="0" lang="en-US" sz="2000" b="0" i="0" u="none" strike="noStrike" cap="none" normalizeH="0" dirty="0" smtClean="0">
                <a:ln>
                  <a:noFill/>
                </a:ln>
                <a:solidFill>
                  <a:schemeClr val="tx1"/>
                </a:solidFill>
                <a:effectLst/>
                <a:latin typeface="Calibri" pitchFamily="34" charset="0"/>
                <a:cs typeface="Arial" pitchFamily="34" charset="0"/>
              </a:rPr>
              <a:t> </a:t>
            </a:r>
            <a:r>
              <a:rPr kumimoji="0" lang="en-US" sz="2000" b="0" i="0" u="none" strike="noStrike" cap="none" normalizeH="0" baseline="0" dirty="0" smtClean="0">
                <a:ln>
                  <a:noFill/>
                </a:ln>
                <a:solidFill>
                  <a:schemeClr val="tx1"/>
                </a:solidFill>
                <a:effectLst/>
                <a:latin typeface="Calibri" pitchFamily="34" charset="0"/>
                <a:cs typeface="Arial" pitchFamily="34" charset="0"/>
              </a:rPr>
              <a:t> Interrupted schooling/literacy background</a:t>
            </a:r>
          </a:p>
          <a:p>
            <a:pPr marL="457200" marR="0" lvl="1" indent="0" algn="l" defTabSz="914400" rtl="0" eaLnBrk="1" fontAlgn="base" latinLnBrk="0" hangingPunct="1">
              <a:lnSpc>
                <a:spcPct val="100000"/>
              </a:lnSpc>
              <a:spcBef>
                <a:spcPct val="0"/>
              </a:spcBef>
              <a:spcAft>
                <a:spcPts val="1000"/>
              </a:spcAft>
              <a:buClrTx/>
              <a:buSzTx/>
              <a:buFont typeface="Calibri" pitchFamily="34" charset="0"/>
              <a:buChar char="3"/>
              <a:tabLst/>
            </a:pPr>
            <a:r>
              <a:rPr kumimoji="0" lang="en-US" sz="2000" b="1" i="0" u="none" strike="noStrike" cap="none" normalizeH="0" baseline="0" dirty="0" smtClean="0">
                <a:ln>
                  <a:noFill/>
                </a:ln>
                <a:solidFill>
                  <a:schemeClr val="tx1"/>
                </a:solidFill>
                <a:effectLst/>
                <a:latin typeface="Calibri" pitchFamily="34" charset="0"/>
                <a:cs typeface="Arial" pitchFamily="34" charset="0"/>
              </a:rPr>
              <a:t>.  Background factors that impact effective accommodations use</a:t>
            </a:r>
          </a:p>
          <a:p>
            <a:pPr marL="914400" marR="0" lvl="2" indent="0" algn="l" defTabSz="914400" rtl="0" eaLnBrk="1" fontAlgn="base" latinLnBrk="0" hangingPunct="1">
              <a:lnSpc>
                <a:spcPct val="100000"/>
              </a:lnSpc>
              <a:spcBef>
                <a:spcPct val="0"/>
              </a:spcBef>
              <a:spcAft>
                <a:spcPts val="1000"/>
              </a:spcAft>
              <a:buClrTx/>
              <a:buSzTx/>
              <a:buFont typeface="Courier New" pitchFamily="49" charset="0"/>
              <a:buChar char="o"/>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  Grade/age</a:t>
            </a:r>
            <a:endParaRPr lang="en-US" sz="2000" dirty="0">
              <a:latin typeface="Calibri" pitchFamily="34" charset="0"/>
              <a:cs typeface="Arial" pitchFamily="34" charset="0"/>
            </a:endParaRPr>
          </a:p>
          <a:p>
            <a:pPr marL="914400" marR="0" lvl="2" indent="0" algn="l" defTabSz="914400" rtl="0" eaLnBrk="1" fontAlgn="base" latinLnBrk="0" hangingPunct="1">
              <a:lnSpc>
                <a:spcPct val="100000"/>
              </a:lnSpc>
              <a:spcBef>
                <a:spcPct val="0"/>
              </a:spcBef>
              <a:spcAft>
                <a:spcPts val="1000"/>
              </a:spcAft>
              <a:buClrTx/>
              <a:buSzTx/>
              <a:buFont typeface="Courier New" pitchFamily="49" charset="0"/>
              <a:buChar char="o"/>
              <a:tabLst/>
            </a:pPr>
            <a:r>
              <a:rPr kumimoji="0" lang="en-US" sz="2000" b="0" i="0" u="none" strike="noStrike" cap="none" normalizeH="0" dirty="0" smtClean="0">
                <a:ln>
                  <a:noFill/>
                </a:ln>
                <a:solidFill>
                  <a:schemeClr val="tx1"/>
                </a:solidFill>
                <a:effectLst/>
                <a:latin typeface="Calibri" pitchFamily="34" charset="0"/>
                <a:cs typeface="Arial" pitchFamily="34" charset="0"/>
              </a:rPr>
              <a:t>  </a:t>
            </a:r>
            <a:r>
              <a:rPr kumimoji="0" lang="en-US" sz="2000" b="0" i="0" u="none" strike="noStrike" cap="none" normalizeH="0" baseline="0" dirty="0" smtClean="0">
                <a:ln>
                  <a:noFill/>
                </a:ln>
                <a:solidFill>
                  <a:schemeClr val="tx1"/>
                </a:solidFill>
                <a:effectLst/>
                <a:latin typeface="Calibri" pitchFamily="34" charset="0"/>
                <a:cs typeface="Arial" pitchFamily="34" charset="0"/>
              </a:rPr>
              <a:t>Affective filter (i.e., level of student anxiety/comfort with English)</a:t>
            </a:r>
            <a:endParaRPr lang="en-US" sz="2000" dirty="0">
              <a:latin typeface="Arial" pitchFamily="34" charset="0"/>
              <a:cs typeface="Arial" pitchFamily="34" charset="0"/>
            </a:endParaRPr>
          </a:p>
          <a:p>
            <a:pPr marL="914400" marR="0" lvl="2" indent="0" algn="l" defTabSz="914400" rtl="0" eaLnBrk="1" fontAlgn="base" latinLnBrk="0" hangingPunct="1">
              <a:lnSpc>
                <a:spcPct val="100000"/>
              </a:lnSpc>
              <a:spcBef>
                <a:spcPct val="0"/>
              </a:spcBef>
              <a:spcAft>
                <a:spcPts val="1000"/>
              </a:spcAft>
              <a:buClrTx/>
              <a:buSzTx/>
              <a:buFont typeface="Courier New" pitchFamily="49" charset="0"/>
              <a:buChar char="o"/>
              <a:tabLst/>
            </a:pPr>
            <a:r>
              <a:rPr kumimoji="0" lang="en-US" sz="2000" b="0" i="0" u="none" strike="noStrike" cap="none" normalizeH="0" dirty="0" smtClean="0">
                <a:ln>
                  <a:noFill/>
                </a:ln>
                <a:solidFill>
                  <a:schemeClr val="tx1"/>
                </a:solidFill>
                <a:effectLst/>
                <a:latin typeface="Arial" pitchFamily="34" charset="0"/>
                <a:cs typeface="Arial" pitchFamily="34" charset="0"/>
              </a:rPr>
              <a:t>  </a:t>
            </a:r>
            <a:r>
              <a:rPr kumimoji="0" lang="en-US" sz="2000" b="0" i="0" u="none" strike="noStrike" cap="none" normalizeH="0" baseline="0" dirty="0" smtClean="0">
                <a:ln>
                  <a:noFill/>
                </a:ln>
                <a:solidFill>
                  <a:schemeClr val="tx1"/>
                </a:solidFill>
                <a:effectLst/>
                <a:latin typeface="Calibri" pitchFamily="34" charset="0"/>
                <a:cs typeface="Arial" pitchFamily="34" charset="0"/>
              </a:rPr>
              <a:t>Time in U. S. schools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230983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Mapping Accommodations to ELP</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927826648"/>
              </p:ext>
            </p:extLst>
          </p:nvPr>
        </p:nvGraphicFramePr>
        <p:xfrm>
          <a:off x="304800" y="1752600"/>
          <a:ext cx="8382000" cy="4005702"/>
        </p:xfrm>
        <a:graphic>
          <a:graphicData uri="http://schemas.openxmlformats.org/drawingml/2006/table">
            <a:tbl>
              <a:tblPr>
                <a:tableStyleId>{D7AC3CCA-C797-4891-BE02-D94E43425B78}</a:tableStyleId>
              </a:tblPr>
              <a:tblGrid>
                <a:gridCol w="1143000"/>
                <a:gridCol w="1676400"/>
                <a:gridCol w="1062567"/>
                <a:gridCol w="2137833"/>
                <a:gridCol w="2362200"/>
              </a:tblGrid>
              <a:tr h="838200">
                <a:tc gridSpan="2">
                  <a:txBody>
                    <a:bodyPr/>
                    <a:lstStyle/>
                    <a:p>
                      <a:pPr marL="57150" marR="57150" algn="ctr">
                        <a:lnSpc>
                          <a:spcPct val="115000"/>
                        </a:lnSpc>
                        <a:spcBef>
                          <a:spcPts val="0"/>
                        </a:spcBef>
                        <a:spcAft>
                          <a:spcPts val="1000"/>
                        </a:spcAft>
                      </a:pPr>
                      <a:r>
                        <a:rPr lang="en-US" sz="1800" dirty="0">
                          <a:effectLst/>
                        </a:rPr>
                        <a:t>WIDA ACCESS for ELLs</a:t>
                      </a:r>
                      <a:r>
                        <a:rPr lang="en-US" sz="1800" baseline="30000" dirty="0">
                          <a:effectLst/>
                        </a:rPr>
                        <a:t>®</a:t>
                      </a:r>
                      <a:r>
                        <a:rPr lang="en-US" sz="1800" dirty="0">
                          <a:effectLst/>
                        </a:rPr>
                        <a:t> English Language Proficiency (ELP) Levels</a:t>
                      </a:r>
                      <a:endParaRPr lang="en-US" sz="1800" dirty="0">
                        <a:effectLst/>
                        <a:latin typeface="Calibri"/>
                        <a:ea typeface="Calibri"/>
                        <a:cs typeface="Times New Roman"/>
                      </a:endParaRPr>
                    </a:p>
                  </a:txBody>
                  <a:tcPr marL="0" marR="0" marT="0" marB="0"/>
                </a:tc>
                <a:tc hMerge="1">
                  <a:txBody>
                    <a:bodyPr/>
                    <a:lstStyle/>
                    <a:p>
                      <a:endParaRPr lang="en-US"/>
                    </a:p>
                  </a:txBody>
                  <a:tcPr/>
                </a:tc>
                <a:tc gridSpan="2">
                  <a:txBody>
                    <a:bodyPr/>
                    <a:lstStyle/>
                    <a:p>
                      <a:pPr marL="57150" marR="57150" algn="ctr" eaLnBrk="0">
                        <a:spcBef>
                          <a:spcPts val="0"/>
                        </a:spcBef>
                        <a:spcAft>
                          <a:spcPts val="0"/>
                        </a:spcAft>
                      </a:pPr>
                      <a:r>
                        <a:rPr lang="en-US" sz="1800" dirty="0">
                          <a:effectLst/>
                        </a:rPr>
                        <a:t>ELDA</a:t>
                      </a:r>
                      <a:br>
                        <a:rPr lang="en-US" sz="1800" dirty="0">
                          <a:effectLst/>
                        </a:rPr>
                      </a:br>
                      <a:r>
                        <a:rPr lang="en-US" sz="1800" dirty="0">
                          <a:effectLst/>
                        </a:rPr>
                        <a:t>English Language Proficiency Levels</a:t>
                      </a:r>
                      <a:endParaRPr lang="en-US" sz="1800" dirty="0">
                        <a:effectLst/>
                        <a:latin typeface="Times New Roman"/>
                        <a:ea typeface="Calibri"/>
                      </a:endParaRPr>
                    </a:p>
                  </a:txBody>
                  <a:tcPr marL="0" marR="0" marT="0" marB="0"/>
                </a:tc>
                <a:tc hMerge="1">
                  <a:txBody>
                    <a:bodyPr/>
                    <a:lstStyle/>
                    <a:p>
                      <a:endParaRPr lang="en-US"/>
                    </a:p>
                  </a:txBody>
                  <a:tcPr/>
                </a:tc>
                <a:tc>
                  <a:txBody>
                    <a:bodyPr/>
                    <a:lstStyle/>
                    <a:p>
                      <a:pPr marL="57150" marR="0" algn="ctr" eaLnBrk="0">
                        <a:spcBef>
                          <a:spcPts val="0"/>
                        </a:spcBef>
                        <a:spcAft>
                          <a:spcPts val="0"/>
                        </a:spcAft>
                      </a:pPr>
                      <a:r>
                        <a:rPr lang="en-US" sz="1800" dirty="0">
                          <a:effectLst/>
                        </a:rPr>
                        <a:t>Composite ELP Level </a:t>
                      </a:r>
                    </a:p>
                    <a:p>
                      <a:pPr marL="57150" marR="0" algn="ctr" eaLnBrk="0">
                        <a:spcBef>
                          <a:spcPts val="0"/>
                        </a:spcBef>
                        <a:spcAft>
                          <a:spcPts val="0"/>
                        </a:spcAft>
                      </a:pPr>
                      <a:r>
                        <a:rPr lang="en-US" sz="1800" dirty="0">
                          <a:effectLst/>
                        </a:rPr>
                        <a:t>(Acosta et al., 2008)</a:t>
                      </a:r>
                      <a:endParaRPr lang="en-US" sz="1800" dirty="0">
                        <a:effectLst/>
                        <a:latin typeface="Times New Roman"/>
                        <a:ea typeface="Calibri"/>
                      </a:endParaRPr>
                    </a:p>
                  </a:txBody>
                  <a:tcPr marL="0" marR="0" marT="0" marB="0" anchor="ctr"/>
                </a:tc>
              </a:tr>
              <a:tr h="443301">
                <a:tc>
                  <a:txBody>
                    <a:bodyPr/>
                    <a:lstStyle/>
                    <a:p>
                      <a:pPr marL="0" marR="0" algn="ctr">
                        <a:lnSpc>
                          <a:spcPct val="115000"/>
                        </a:lnSpc>
                        <a:spcBef>
                          <a:spcPts val="0"/>
                        </a:spcBef>
                        <a:spcAft>
                          <a:spcPts val="1000"/>
                        </a:spcAft>
                      </a:pPr>
                      <a:r>
                        <a:rPr lang="en-US" sz="1800" dirty="0">
                          <a:effectLst/>
                        </a:rPr>
                        <a:t>Level 1</a:t>
                      </a:r>
                      <a:endParaRPr lang="en-US" sz="18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1000"/>
                        </a:spcAft>
                      </a:pPr>
                      <a:r>
                        <a:rPr lang="en-US" sz="1800">
                          <a:effectLst/>
                        </a:rPr>
                        <a:t>Entering</a:t>
                      </a:r>
                      <a:endParaRPr lang="en-US" sz="1800">
                        <a:effectLst/>
                        <a:latin typeface="Calibri"/>
                        <a:ea typeface="Calibri"/>
                        <a:cs typeface="Times New Roman"/>
                      </a:endParaRPr>
                    </a:p>
                  </a:txBody>
                  <a:tcPr marL="0" marR="0" marT="0" marB="0" anchor="ctr"/>
                </a:tc>
                <a:tc>
                  <a:txBody>
                    <a:bodyPr/>
                    <a:lstStyle/>
                    <a:p>
                      <a:pPr marL="0" marR="0" algn="ctr" eaLnBrk="0">
                        <a:spcBef>
                          <a:spcPts val="0"/>
                        </a:spcBef>
                        <a:spcAft>
                          <a:spcPts val="0"/>
                        </a:spcAft>
                      </a:pPr>
                      <a:r>
                        <a:rPr lang="en-US" sz="1800" dirty="0">
                          <a:effectLst/>
                        </a:rPr>
                        <a:t>Level 1</a:t>
                      </a:r>
                      <a:endParaRPr lang="en-US" sz="1800" dirty="0">
                        <a:effectLst/>
                        <a:latin typeface="Times New Roman"/>
                        <a:ea typeface="Calibri"/>
                      </a:endParaRPr>
                    </a:p>
                  </a:txBody>
                  <a:tcPr marL="0" marR="0" marT="0" marB="0" anchor="ctr"/>
                </a:tc>
                <a:tc>
                  <a:txBody>
                    <a:bodyPr/>
                    <a:lstStyle/>
                    <a:p>
                      <a:pPr marL="70485" marR="0" algn="ctr" eaLnBrk="0">
                        <a:spcBef>
                          <a:spcPts val="0"/>
                        </a:spcBef>
                        <a:spcAft>
                          <a:spcPts val="0"/>
                        </a:spcAft>
                      </a:pPr>
                      <a:r>
                        <a:rPr lang="en-US" sz="1800">
                          <a:effectLst/>
                        </a:rPr>
                        <a:t>Pre-Functional</a:t>
                      </a:r>
                      <a:endParaRPr lang="en-US" sz="1800">
                        <a:effectLst/>
                        <a:latin typeface="Times New Roman"/>
                        <a:ea typeface="Calibri"/>
                      </a:endParaRPr>
                    </a:p>
                  </a:txBody>
                  <a:tcPr marL="0" marR="0" marT="0" marB="0" anchor="ctr"/>
                </a:tc>
                <a:tc rowSpan="2">
                  <a:txBody>
                    <a:bodyPr/>
                    <a:lstStyle/>
                    <a:p>
                      <a:pPr marL="57150" marR="0" algn="ctr" eaLnBrk="0">
                        <a:spcBef>
                          <a:spcPts val="0"/>
                        </a:spcBef>
                        <a:spcAft>
                          <a:spcPts val="0"/>
                        </a:spcAft>
                      </a:pPr>
                      <a:r>
                        <a:rPr lang="en-US" sz="1800">
                          <a:effectLst/>
                        </a:rPr>
                        <a:t>Beginning</a:t>
                      </a:r>
                      <a:endParaRPr lang="en-US" sz="1800">
                        <a:effectLst/>
                        <a:latin typeface="Times New Roman"/>
                        <a:ea typeface="Calibri"/>
                      </a:endParaRPr>
                    </a:p>
                  </a:txBody>
                  <a:tcPr marL="0" marR="0" marT="0" marB="0" anchor="ctr"/>
                </a:tc>
              </a:tr>
              <a:tr h="444682">
                <a:tc>
                  <a:txBody>
                    <a:bodyPr/>
                    <a:lstStyle/>
                    <a:p>
                      <a:pPr marL="0" marR="0" algn="ctr">
                        <a:lnSpc>
                          <a:spcPct val="115000"/>
                        </a:lnSpc>
                        <a:spcBef>
                          <a:spcPts val="0"/>
                        </a:spcBef>
                        <a:spcAft>
                          <a:spcPts val="1000"/>
                        </a:spcAft>
                      </a:pPr>
                      <a:r>
                        <a:rPr lang="en-US" sz="1800" dirty="0">
                          <a:effectLst/>
                        </a:rPr>
                        <a:t>Level 2</a:t>
                      </a:r>
                      <a:endParaRPr lang="en-US" sz="18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1000"/>
                        </a:spcAft>
                      </a:pPr>
                      <a:r>
                        <a:rPr lang="en-US" sz="1800">
                          <a:effectLst/>
                        </a:rPr>
                        <a:t>Emerging </a:t>
                      </a:r>
                      <a:endParaRPr lang="en-US" sz="1800">
                        <a:effectLst/>
                        <a:latin typeface="Calibri"/>
                        <a:ea typeface="Calibri"/>
                        <a:cs typeface="Times New Roman"/>
                      </a:endParaRPr>
                    </a:p>
                  </a:txBody>
                  <a:tcPr marL="0" marR="0" marT="0" marB="0" anchor="ctr"/>
                </a:tc>
                <a:tc>
                  <a:txBody>
                    <a:bodyPr/>
                    <a:lstStyle/>
                    <a:p>
                      <a:pPr marL="0" marR="0" algn="ctr" eaLnBrk="0">
                        <a:spcBef>
                          <a:spcPts val="0"/>
                        </a:spcBef>
                        <a:spcAft>
                          <a:spcPts val="0"/>
                        </a:spcAft>
                      </a:pPr>
                      <a:r>
                        <a:rPr lang="en-US" sz="1800">
                          <a:effectLst/>
                        </a:rPr>
                        <a:t>Level 2</a:t>
                      </a:r>
                      <a:endParaRPr lang="en-US" sz="1800">
                        <a:effectLst/>
                        <a:latin typeface="Times New Roman"/>
                        <a:ea typeface="Calibri"/>
                      </a:endParaRPr>
                    </a:p>
                  </a:txBody>
                  <a:tcPr marL="0" marR="0" marT="0" marB="0" anchor="ctr"/>
                </a:tc>
                <a:tc>
                  <a:txBody>
                    <a:bodyPr/>
                    <a:lstStyle/>
                    <a:p>
                      <a:pPr marL="70485" marR="0" algn="ctr" eaLnBrk="0">
                        <a:spcBef>
                          <a:spcPts val="0"/>
                        </a:spcBef>
                        <a:spcAft>
                          <a:spcPts val="0"/>
                        </a:spcAft>
                      </a:pPr>
                      <a:r>
                        <a:rPr lang="en-US" sz="1800" dirty="0">
                          <a:effectLst/>
                        </a:rPr>
                        <a:t>Beginning</a:t>
                      </a:r>
                      <a:endParaRPr lang="en-US" sz="1800" dirty="0">
                        <a:effectLst/>
                        <a:latin typeface="Times New Roman"/>
                        <a:ea typeface="Calibri"/>
                      </a:endParaRPr>
                    </a:p>
                  </a:txBody>
                  <a:tcPr marL="0" marR="0" marT="0" marB="0" anchor="ctr"/>
                </a:tc>
                <a:tc vMerge="1">
                  <a:txBody>
                    <a:bodyPr/>
                    <a:lstStyle/>
                    <a:p>
                      <a:endParaRPr lang="en-US"/>
                    </a:p>
                  </a:txBody>
                  <a:tcPr/>
                </a:tc>
              </a:tr>
              <a:tr h="450206">
                <a:tc>
                  <a:txBody>
                    <a:bodyPr/>
                    <a:lstStyle/>
                    <a:p>
                      <a:pPr marL="0" marR="0" algn="ctr">
                        <a:lnSpc>
                          <a:spcPct val="115000"/>
                        </a:lnSpc>
                        <a:spcBef>
                          <a:spcPts val="0"/>
                        </a:spcBef>
                        <a:spcAft>
                          <a:spcPts val="1000"/>
                        </a:spcAft>
                      </a:pPr>
                      <a:r>
                        <a:rPr lang="en-US" sz="1800" dirty="0">
                          <a:effectLst/>
                        </a:rPr>
                        <a:t>Level 3</a:t>
                      </a:r>
                      <a:endParaRPr lang="en-US" sz="18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1000"/>
                        </a:spcAft>
                      </a:pPr>
                      <a:r>
                        <a:rPr lang="en-US" sz="1800">
                          <a:effectLst/>
                        </a:rPr>
                        <a:t>Developing</a:t>
                      </a:r>
                      <a:endParaRPr lang="en-US" sz="1800">
                        <a:effectLst/>
                        <a:latin typeface="Calibri"/>
                        <a:ea typeface="Calibri"/>
                        <a:cs typeface="Times New Roman"/>
                      </a:endParaRPr>
                    </a:p>
                  </a:txBody>
                  <a:tcPr marL="0" marR="0" marT="0" marB="0" anchor="ctr"/>
                </a:tc>
                <a:tc>
                  <a:txBody>
                    <a:bodyPr/>
                    <a:lstStyle/>
                    <a:p>
                      <a:pPr marL="0" marR="0" algn="ctr" eaLnBrk="0">
                        <a:spcBef>
                          <a:spcPts val="0"/>
                        </a:spcBef>
                        <a:spcAft>
                          <a:spcPts val="0"/>
                        </a:spcAft>
                      </a:pPr>
                      <a:r>
                        <a:rPr lang="en-US" sz="1800">
                          <a:effectLst/>
                        </a:rPr>
                        <a:t>Level 3</a:t>
                      </a:r>
                      <a:endParaRPr lang="en-US" sz="1800">
                        <a:effectLst/>
                        <a:latin typeface="Times New Roman"/>
                        <a:ea typeface="Calibri"/>
                      </a:endParaRPr>
                    </a:p>
                  </a:txBody>
                  <a:tcPr marL="0" marR="0" marT="0" marB="0" anchor="ctr"/>
                </a:tc>
                <a:tc>
                  <a:txBody>
                    <a:bodyPr/>
                    <a:lstStyle/>
                    <a:p>
                      <a:pPr marL="70485" marR="0" algn="ctr" eaLnBrk="0">
                        <a:spcBef>
                          <a:spcPts val="0"/>
                        </a:spcBef>
                        <a:spcAft>
                          <a:spcPts val="0"/>
                        </a:spcAft>
                      </a:pPr>
                      <a:r>
                        <a:rPr lang="en-US" sz="1800" dirty="0">
                          <a:effectLst/>
                        </a:rPr>
                        <a:t>Intermediate</a:t>
                      </a:r>
                      <a:endParaRPr lang="en-US" sz="1800" dirty="0">
                        <a:effectLst/>
                        <a:latin typeface="Times New Roman"/>
                        <a:ea typeface="Calibri"/>
                      </a:endParaRPr>
                    </a:p>
                  </a:txBody>
                  <a:tcPr marL="0" marR="0" marT="0" marB="0" anchor="ctr"/>
                </a:tc>
                <a:tc rowSpan="2">
                  <a:txBody>
                    <a:bodyPr/>
                    <a:lstStyle/>
                    <a:p>
                      <a:pPr marL="57150" marR="0" algn="ctr" eaLnBrk="0">
                        <a:spcBef>
                          <a:spcPts val="0"/>
                        </a:spcBef>
                        <a:spcAft>
                          <a:spcPts val="0"/>
                        </a:spcAft>
                      </a:pPr>
                      <a:r>
                        <a:rPr lang="en-US" sz="1800">
                          <a:effectLst/>
                        </a:rPr>
                        <a:t>Intermediate</a:t>
                      </a:r>
                      <a:endParaRPr lang="en-US" sz="1800">
                        <a:effectLst/>
                        <a:latin typeface="Times New Roman"/>
                        <a:ea typeface="Calibri"/>
                      </a:endParaRPr>
                    </a:p>
                  </a:txBody>
                  <a:tcPr marL="0" marR="0" marT="0" marB="0" anchor="ctr"/>
                </a:tc>
              </a:tr>
              <a:tr h="444682">
                <a:tc>
                  <a:txBody>
                    <a:bodyPr/>
                    <a:lstStyle/>
                    <a:p>
                      <a:pPr marL="0" marR="0" algn="ctr">
                        <a:lnSpc>
                          <a:spcPct val="115000"/>
                        </a:lnSpc>
                        <a:spcBef>
                          <a:spcPts val="0"/>
                        </a:spcBef>
                        <a:spcAft>
                          <a:spcPts val="1000"/>
                        </a:spcAft>
                      </a:pPr>
                      <a:r>
                        <a:rPr lang="en-US" sz="1800" dirty="0">
                          <a:effectLst/>
                        </a:rPr>
                        <a:t>Level 4</a:t>
                      </a:r>
                      <a:endParaRPr lang="en-US" sz="18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1000"/>
                        </a:spcAft>
                      </a:pPr>
                      <a:r>
                        <a:rPr lang="en-US" sz="1800">
                          <a:effectLst/>
                        </a:rPr>
                        <a:t>Expanding</a:t>
                      </a:r>
                      <a:endParaRPr lang="en-US" sz="1800">
                        <a:effectLst/>
                        <a:latin typeface="Calibri"/>
                        <a:ea typeface="Calibri"/>
                        <a:cs typeface="Times New Roman"/>
                      </a:endParaRPr>
                    </a:p>
                  </a:txBody>
                  <a:tcPr marL="0" marR="0" marT="0" marB="0" anchor="ctr"/>
                </a:tc>
                <a:tc>
                  <a:txBody>
                    <a:bodyPr/>
                    <a:lstStyle/>
                    <a:p>
                      <a:pPr marL="0" marR="0" algn="ctr" eaLnBrk="0">
                        <a:spcBef>
                          <a:spcPts val="0"/>
                        </a:spcBef>
                        <a:spcAft>
                          <a:spcPts val="0"/>
                        </a:spcAft>
                      </a:pPr>
                      <a:r>
                        <a:rPr lang="en-US" sz="1800">
                          <a:effectLst/>
                        </a:rPr>
                        <a:t>Level 4</a:t>
                      </a:r>
                      <a:endParaRPr lang="en-US" sz="1800">
                        <a:effectLst/>
                        <a:latin typeface="Times New Roman"/>
                        <a:ea typeface="Calibri"/>
                      </a:endParaRPr>
                    </a:p>
                  </a:txBody>
                  <a:tcPr marL="0" marR="0" marT="0" marB="0" anchor="ctr"/>
                </a:tc>
                <a:tc>
                  <a:txBody>
                    <a:bodyPr/>
                    <a:lstStyle/>
                    <a:p>
                      <a:pPr marL="70485" marR="0" algn="ctr" eaLnBrk="0">
                        <a:spcBef>
                          <a:spcPts val="0"/>
                        </a:spcBef>
                        <a:spcAft>
                          <a:spcPts val="0"/>
                        </a:spcAft>
                      </a:pPr>
                      <a:r>
                        <a:rPr lang="en-US" sz="1800" dirty="0">
                          <a:effectLst/>
                        </a:rPr>
                        <a:t>Advanced Intermediate</a:t>
                      </a:r>
                      <a:endParaRPr lang="en-US" sz="1800" dirty="0">
                        <a:effectLst/>
                        <a:latin typeface="Times New Roman"/>
                        <a:ea typeface="Calibri"/>
                      </a:endParaRPr>
                    </a:p>
                  </a:txBody>
                  <a:tcPr marL="0" marR="0" marT="0" marB="0" anchor="ctr"/>
                </a:tc>
                <a:tc vMerge="1">
                  <a:txBody>
                    <a:bodyPr/>
                    <a:lstStyle/>
                    <a:p>
                      <a:endParaRPr lang="en-US"/>
                    </a:p>
                  </a:txBody>
                  <a:tcPr/>
                </a:tc>
              </a:tr>
              <a:tr h="443301">
                <a:tc>
                  <a:txBody>
                    <a:bodyPr/>
                    <a:lstStyle/>
                    <a:p>
                      <a:pPr marL="0" marR="0" algn="ctr">
                        <a:lnSpc>
                          <a:spcPct val="115000"/>
                        </a:lnSpc>
                        <a:spcBef>
                          <a:spcPts val="0"/>
                        </a:spcBef>
                        <a:spcAft>
                          <a:spcPts val="1000"/>
                        </a:spcAft>
                      </a:pPr>
                      <a:r>
                        <a:rPr lang="en-US" sz="1800" dirty="0">
                          <a:effectLst/>
                        </a:rPr>
                        <a:t>Level 5</a:t>
                      </a:r>
                      <a:endParaRPr lang="en-US" sz="18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1000"/>
                        </a:spcAft>
                      </a:pPr>
                      <a:r>
                        <a:rPr lang="en-US" sz="1800">
                          <a:effectLst/>
                        </a:rPr>
                        <a:t>Bridging</a:t>
                      </a:r>
                      <a:endParaRPr lang="en-US" sz="1800">
                        <a:effectLst/>
                        <a:latin typeface="Calibri"/>
                        <a:ea typeface="Calibri"/>
                        <a:cs typeface="Times New Roman"/>
                      </a:endParaRPr>
                    </a:p>
                  </a:txBody>
                  <a:tcPr marL="0" marR="0" marT="0" marB="0" anchor="ctr"/>
                </a:tc>
                <a:tc>
                  <a:txBody>
                    <a:bodyPr/>
                    <a:lstStyle/>
                    <a:p>
                      <a:pPr marL="0" marR="0" algn="ctr" eaLnBrk="0">
                        <a:spcBef>
                          <a:spcPts val="0"/>
                        </a:spcBef>
                        <a:spcAft>
                          <a:spcPts val="0"/>
                        </a:spcAft>
                      </a:pPr>
                      <a:r>
                        <a:rPr lang="en-US" sz="1800">
                          <a:effectLst/>
                        </a:rPr>
                        <a:t>Level 5</a:t>
                      </a:r>
                      <a:endParaRPr lang="en-US" sz="1800">
                        <a:effectLst/>
                        <a:latin typeface="Times New Roman"/>
                        <a:ea typeface="Calibri"/>
                      </a:endParaRPr>
                    </a:p>
                  </a:txBody>
                  <a:tcPr marL="0" marR="0" marT="0" marB="0" anchor="ctr"/>
                </a:tc>
                <a:tc>
                  <a:txBody>
                    <a:bodyPr/>
                    <a:lstStyle/>
                    <a:p>
                      <a:pPr marL="70485" marR="0" algn="ctr" eaLnBrk="0">
                        <a:spcBef>
                          <a:spcPts val="0"/>
                        </a:spcBef>
                        <a:spcAft>
                          <a:spcPts val="0"/>
                        </a:spcAft>
                      </a:pPr>
                      <a:r>
                        <a:rPr lang="en-US" sz="1800">
                          <a:effectLst/>
                        </a:rPr>
                        <a:t>Advanced</a:t>
                      </a:r>
                      <a:endParaRPr lang="en-US" sz="1800">
                        <a:effectLst/>
                        <a:latin typeface="Times New Roman"/>
                        <a:ea typeface="Calibri"/>
                      </a:endParaRPr>
                    </a:p>
                  </a:txBody>
                  <a:tcPr marL="0" marR="0" marT="0" marB="0" anchor="ctr"/>
                </a:tc>
                <a:tc rowSpan="2">
                  <a:txBody>
                    <a:bodyPr/>
                    <a:lstStyle/>
                    <a:p>
                      <a:pPr marL="57150" marR="0" algn="ctr" eaLnBrk="0">
                        <a:spcBef>
                          <a:spcPts val="0"/>
                        </a:spcBef>
                        <a:spcAft>
                          <a:spcPts val="0"/>
                        </a:spcAft>
                      </a:pPr>
                      <a:r>
                        <a:rPr lang="en-US" sz="1800" dirty="0">
                          <a:effectLst/>
                        </a:rPr>
                        <a:t>Advanced</a:t>
                      </a:r>
                      <a:endParaRPr lang="en-US" sz="1800" dirty="0">
                        <a:effectLst/>
                        <a:latin typeface="Times New Roman"/>
                        <a:ea typeface="Calibri"/>
                      </a:endParaRPr>
                    </a:p>
                  </a:txBody>
                  <a:tcPr marL="0" marR="0" marT="0" marB="0" anchor="ctr"/>
                </a:tc>
              </a:tr>
              <a:tr h="729168">
                <a:tc>
                  <a:txBody>
                    <a:bodyPr/>
                    <a:lstStyle/>
                    <a:p>
                      <a:pPr marL="0" marR="0" algn="ctr">
                        <a:lnSpc>
                          <a:spcPct val="115000"/>
                        </a:lnSpc>
                        <a:spcBef>
                          <a:spcPts val="0"/>
                        </a:spcBef>
                        <a:spcAft>
                          <a:spcPts val="1000"/>
                        </a:spcAft>
                      </a:pPr>
                      <a:r>
                        <a:rPr lang="en-US" sz="1800" dirty="0">
                          <a:effectLst/>
                        </a:rPr>
                        <a:t>Level 6</a:t>
                      </a:r>
                      <a:endParaRPr lang="en-US" sz="18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1000"/>
                        </a:spcAft>
                      </a:pPr>
                      <a:r>
                        <a:rPr lang="en-US" sz="1800">
                          <a:effectLst/>
                        </a:rPr>
                        <a:t>Reaching</a:t>
                      </a:r>
                      <a:endParaRPr lang="en-US" sz="1800">
                        <a:effectLst/>
                        <a:latin typeface="Calibri"/>
                        <a:ea typeface="Calibri"/>
                        <a:cs typeface="Times New Roman"/>
                      </a:endParaRPr>
                    </a:p>
                  </a:txBody>
                  <a:tcPr marL="0" marR="0" marT="0" marB="0" anchor="ctr"/>
                </a:tc>
                <a:tc>
                  <a:txBody>
                    <a:bodyPr/>
                    <a:lstStyle/>
                    <a:p>
                      <a:pPr marL="0" marR="0" algn="ctr" eaLnBrk="0">
                        <a:spcBef>
                          <a:spcPts val="0"/>
                        </a:spcBef>
                        <a:spcAft>
                          <a:spcPts val="0"/>
                        </a:spcAft>
                      </a:pPr>
                      <a:r>
                        <a:rPr lang="en-US" sz="1800">
                          <a:effectLst/>
                        </a:rPr>
                        <a:t>Level 6</a:t>
                      </a:r>
                      <a:endParaRPr lang="en-US" sz="1800">
                        <a:effectLst/>
                        <a:latin typeface="Times New Roman"/>
                        <a:ea typeface="Calibri"/>
                      </a:endParaRPr>
                    </a:p>
                  </a:txBody>
                  <a:tcPr marL="0" marR="0" marT="0" marB="0" anchor="ctr"/>
                </a:tc>
                <a:tc>
                  <a:txBody>
                    <a:bodyPr/>
                    <a:lstStyle/>
                    <a:p>
                      <a:pPr marL="70485" marR="0" algn="ctr" eaLnBrk="0">
                        <a:spcBef>
                          <a:spcPts val="0"/>
                        </a:spcBef>
                        <a:spcAft>
                          <a:spcPts val="0"/>
                        </a:spcAft>
                      </a:pPr>
                      <a:r>
                        <a:rPr lang="en-US" sz="1800" dirty="0">
                          <a:effectLst/>
                        </a:rPr>
                        <a:t>Full English Proficiency not exited</a:t>
                      </a:r>
                      <a:endParaRPr lang="en-US" sz="1800" dirty="0">
                        <a:effectLst/>
                        <a:latin typeface="Times New Roman"/>
                        <a:ea typeface="Calibri"/>
                      </a:endParaRPr>
                    </a:p>
                  </a:txBody>
                  <a:tcPr marL="0" marR="0" marT="0" marB="0" anchor="ctr"/>
                </a:tc>
                <a:tc vMerge="1">
                  <a:txBody>
                    <a:bodyPr/>
                    <a:lstStyle/>
                    <a:p>
                      <a:endParaRPr lang="en-US"/>
                    </a:p>
                  </a:txBody>
                  <a:tcPr/>
                </a:tc>
              </a:tr>
            </a:tbl>
          </a:graphicData>
        </a:graphic>
      </p:graphicFrame>
    </p:spTree>
    <p:extLst>
      <p:ext uri="{BB962C8B-B14F-4D97-AF65-F5344CB8AC3E}">
        <p14:creationId xmlns:p14="http://schemas.microsoft.com/office/powerpoint/2010/main" val="2729676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8"/>
          <p:cNvSpPr>
            <a:spLocks noGrp="1"/>
          </p:cNvSpPr>
          <p:nvPr>
            <p:ph type="title"/>
          </p:nvPr>
        </p:nvSpPr>
        <p:spPr bwMode="auto">
          <a:xfrm>
            <a:off x="2590800" y="0"/>
            <a:ext cx="65532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Ctr="0" compatLnSpc="1">
            <a:prstTxWarp prst="textNoShape">
              <a:avLst/>
            </a:prstTxWarp>
          </a:bodyPr>
          <a:lstStyle/>
          <a:p>
            <a:pPr marL="168275" eaLnBrk="1" hangingPunct="1"/>
            <a:r>
              <a:rPr lang="en-US" dirty="0" smtClean="0"/>
              <a:t>Partnership for Assessment of Readiness for College and Careers (PARCC)</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213350"/>
            <a:ext cx="1443038"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0"/>
          </p:nvPr>
        </p:nvSpPr>
        <p:spPr/>
        <p:txBody>
          <a:bodyPr>
            <a:normAutofit lnSpcReduction="10000"/>
          </a:bodyPr>
          <a:lstStyle/>
          <a:p>
            <a:pPr>
              <a:defRPr/>
            </a:pPr>
            <a:fld id="{5A455F2D-EFDB-4BBD-A7BA-73645644564A}" type="slidenum">
              <a:rPr lang="en-US"/>
              <a:pPr>
                <a:defRPr/>
              </a:pPr>
              <a:t>3</a:t>
            </a:fld>
            <a:endParaRPr lang="en-US" dirty="0"/>
          </a:p>
        </p:txBody>
      </p:sp>
      <p:pic>
        <p:nvPicPr>
          <p:cNvPr id="38917"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450975"/>
            <a:ext cx="91440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09296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628"/>
            <a:ext cx="6324600" cy="1219200"/>
          </a:xfrm>
        </p:spPr>
        <p:txBody>
          <a:bodyPr/>
          <a:lstStyle/>
          <a:p>
            <a:r>
              <a:rPr lang="en-US" sz="2800" b="0" dirty="0" smtClean="0"/>
              <a:t>Proposed Accommodations for ELs</a:t>
            </a:r>
            <a:endParaRPr lang="en-US" sz="2800" b="0" dirty="0"/>
          </a:p>
        </p:txBody>
      </p:sp>
      <p:sp>
        <p:nvSpPr>
          <p:cNvPr id="4" name="Slide Number Placeholder 3"/>
          <p:cNvSpPr>
            <a:spLocks noGrp="1"/>
          </p:cNvSpPr>
          <p:nvPr>
            <p:ph type="sldNum" sz="quarter" idx="14"/>
          </p:nvPr>
        </p:nvSpPr>
        <p:spPr/>
        <p:txBody>
          <a:bodyPr>
            <a:normAutofit lnSpcReduction="10000"/>
          </a:bodyPr>
          <a:lstStyle/>
          <a:p>
            <a:fld id="{A505628B-F920-49E1-AFC5-DF406F78184C}" type="slidenum">
              <a:rPr lang="en-US" smtClean="0"/>
              <a:pPr/>
              <a:t>30</a:t>
            </a:fld>
            <a:endParaRPr lang="en-US"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676400"/>
            <a:ext cx="5791200" cy="11188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8" name="Table 7"/>
          <p:cNvGraphicFramePr>
            <a:graphicFrameLocks noGrp="1"/>
          </p:cNvGraphicFramePr>
          <p:nvPr>
            <p:extLst>
              <p:ext uri="{D42A27DB-BD31-4B8C-83A1-F6EECF244321}">
                <p14:modId xmlns:p14="http://schemas.microsoft.com/office/powerpoint/2010/main" val="2571727943"/>
              </p:ext>
            </p:extLst>
          </p:nvPr>
        </p:nvGraphicFramePr>
        <p:xfrm>
          <a:off x="0" y="2667000"/>
          <a:ext cx="9144000" cy="4087368"/>
        </p:xfrm>
        <a:graphic>
          <a:graphicData uri="http://schemas.openxmlformats.org/drawingml/2006/table">
            <a:tbl>
              <a:tblPr firstRow="1" bandRow="1">
                <a:tableStyleId>{00A15C55-8517-42AA-B614-E9B94910E393}</a:tableStyleId>
              </a:tblPr>
              <a:tblGrid>
                <a:gridCol w="5534526"/>
                <a:gridCol w="1122948"/>
                <a:gridCol w="1363578"/>
                <a:gridCol w="1122948"/>
              </a:tblGrid>
              <a:tr h="147059">
                <a:tc>
                  <a:txBody>
                    <a:bodyPr/>
                    <a:lstStyle/>
                    <a:p>
                      <a:r>
                        <a:rPr lang="en-US" sz="1800" dirty="0" smtClean="0"/>
                        <a:t>Accommodation</a:t>
                      </a:r>
                      <a:endParaRPr lang="en-US" sz="1800" dirty="0"/>
                    </a:p>
                  </a:txBody>
                  <a:tcPr>
                    <a:solidFill>
                      <a:srgbClr val="8F23B3"/>
                    </a:solidFill>
                  </a:tcPr>
                </a:tc>
                <a:tc>
                  <a:txBody>
                    <a:bodyPr/>
                    <a:lstStyle/>
                    <a:p>
                      <a:r>
                        <a:rPr lang="en-US" sz="1600" dirty="0" smtClean="0"/>
                        <a:t>Beginning</a:t>
                      </a:r>
                      <a:endParaRPr lang="en-US" sz="1600" dirty="0"/>
                    </a:p>
                  </a:txBody>
                  <a:tcPr>
                    <a:solidFill>
                      <a:srgbClr val="8F23B3"/>
                    </a:solidFill>
                  </a:tcPr>
                </a:tc>
                <a:tc>
                  <a:txBody>
                    <a:bodyPr/>
                    <a:lstStyle/>
                    <a:p>
                      <a:r>
                        <a:rPr lang="en-US" sz="1600" dirty="0" smtClean="0"/>
                        <a:t>Intermediate</a:t>
                      </a:r>
                      <a:endParaRPr lang="en-US" sz="1600" dirty="0"/>
                    </a:p>
                  </a:txBody>
                  <a:tcPr>
                    <a:solidFill>
                      <a:srgbClr val="8F23B3"/>
                    </a:solidFill>
                  </a:tcPr>
                </a:tc>
                <a:tc>
                  <a:txBody>
                    <a:bodyPr/>
                    <a:lstStyle/>
                    <a:p>
                      <a:r>
                        <a:rPr lang="en-US" sz="1600" dirty="0" smtClean="0"/>
                        <a:t>Advanced</a:t>
                      </a:r>
                      <a:endParaRPr lang="en-US" sz="1600" dirty="0"/>
                    </a:p>
                  </a:txBody>
                  <a:tcPr>
                    <a:solidFill>
                      <a:srgbClr val="8F23B3"/>
                    </a:solidFill>
                  </a:tcPr>
                </a:tc>
              </a:tr>
              <a:tr h="0">
                <a:tc>
                  <a:txBody>
                    <a:bodyPr/>
                    <a:lstStyle/>
                    <a:p>
                      <a:r>
                        <a:rPr lang="en-US" sz="1400" kern="1200" dirty="0" smtClean="0">
                          <a:effectLst/>
                        </a:rPr>
                        <a:t>English/ Native Language Word-to-Word Dictionary (ELA/Literacy &amp;</a:t>
                      </a:r>
                      <a:r>
                        <a:rPr lang="en-US" sz="1400" kern="1200" baseline="0" dirty="0" smtClean="0">
                          <a:effectLst/>
                        </a:rPr>
                        <a:t> Mathematics)</a:t>
                      </a:r>
                      <a:endParaRPr lang="en-US" sz="1400" b="0" dirty="0"/>
                    </a:p>
                  </a:txBody>
                  <a:tcPr/>
                </a:tc>
                <a:tc>
                  <a:txBody>
                    <a:bodyPr/>
                    <a:lstStyle/>
                    <a:p>
                      <a:pPr marL="0" marR="0" algn="ctr">
                        <a:lnSpc>
                          <a:spcPct val="115000"/>
                        </a:lnSpc>
                        <a:spcBef>
                          <a:spcPts val="0"/>
                        </a:spcBef>
                        <a:spcAft>
                          <a:spcPts val="1000"/>
                        </a:spcAft>
                      </a:pPr>
                      <a:r>
                        <a:rPr lang="en-US" sz="400" dirty="0">
                          <a:effectLst/>
                        </a:rPr>
                        <a:t> </a:t>
                      </a:r>
                      <a:endParaRPr lang="en-US" sz="1100" dirty="0">
                        <a:effectLst/>
                      </a:endParaRPr>
                    </a:p>
                    <a:p>
                      <a:pPr marL="0" marR="0" algn="ctr">
                        <a:lnSpc>
                          <a:spcPct val="115000"/>
                        </a:lnSpc>
                        <a:spcBef>
                          <a:spcPts val="0"/>
                        </a:spcBef>
                        <a:spcAft>
                          <a:spcPts val="1000"/>
                        </a:spcAft>
                      </a:pPr>
                      <a:r>
                        <a:rPr lang="en-US" sz="1200" dirty="0">
                          <a:effectLst/>
                        </a:rPr>
                        <a:t></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3600" dirty="0">
                          <a:effectLst/>
                        </a:rPr>
                        <a:t>•</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3600" dirty="0">
                          <a:effectLst/>
                        </a:rPr>
                        <a:t>•</a:t>
                      </a:r>
                      <a:endParaRPr lang="en-US" sz="1100" dirty="0">
                        <a:effectLst/>
                        <a:latin typeface="Calibri"/>
                        <a:ea typeface="Calibri"/>
                        <a:cs typeface="Times New Roman"/>
                      </a:endParaRPr>
                    </a:p>
                  </a:txBody>
                  <a:tcPr marL="68580" marR="68580" marT="0" marB="0"/>
                </a:tc>
              </a:tr>
              <a:tr h="140963">
                <a:tc>
                  <a:txBody>
                    <a:bodyPr/>
                    <a:lstStyle/>
                    <a:p>
                      <a:r>
                        <a:rPr lang="en-US" sz="1400" kern="1200" dirty="0" smtClean="0">
                          <a:effectLst/>
                        </a:rPr>
                        <a:t>Test </a:t>
                      </a:r>
                      <a:r>
                        <a:rPr lang="en-US" sz="1400" u="none" kern="1200" dirty="0" smtClean="0">
                          <a:effectLst/>
                        </a:rPr>
                        <a:t>Directions </a:t>
                      </a:r>
                      <a:r>
                        <a:rPr lang="en-US" sz="1400" u="sng" kern="1200" dirty="0" smtClean="0">
                          <a:effectLst/>
                        </a:rPr>
                        <a:t> clarified</a:t>
                      </a:r>
                      <a:r>
                        <a:rPr lang="en-US" sz="1400" kern="1200" dirty="0" smtClean="0">
                          <a:effectLst/>
                        </a:rPr>
                        <a:t> by test administrator in student’s Native Language (ELA/Literacy &amp;</a:t>
                      </a:r>
                      <a:r>
                        <a:rPr lang="en-US" sz="1400" kern="1200" baseline="0" dirty="0" smtClean="0">
                          <a:effectLst/>
                        </a:rPr>
                        <a:t> Mathematics)</a:t>
                      </a:r>
                      <a:endParaRPr lang="en-US" sz="1400" b="0" dirty="0"/>
                    </a:p>
                  </a:txBody>
                  <a:tcPr/>
                </a:tc>
                <a:tc>
                  <a:txBody>
                    <a:bodyPr/>
                    <a:lstStyle/>
                    <a:p>
                      <a:pPr marL="0" marR="0" algn="ctr">
                        <a:lnSpc>
                          <a:spcPct val="115000"/>
                        </a:lnSpc>
                        <a:spcBef>
                          <a:spcPts val="0"/>
                        </a:spcBef>
                        <a:spcAft>
                          <a:spcPts val="1000"/>
                        </a:spcAft>
                      </a:pPr>
                      <a:r>
                        <a:rPr lang="en-US" sz="3600" dirty="0">
                          <a:effectLst/>
                        </a:rPr>
                        <a:t>•</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400">
                          <a:effectLst/>
                        </a:rPr>
                        <a:t> </a:t>
                      </a:r>
                      <a:endParaRPr lang="en-US" sz="1100">
                        <a:effectLst/>
                      </a:endParaRPr>
                    </a:p>
                    <a:p>
                      <a:pPr marL="0" marR="0" algn="ctr">
                        <a:lnSpc>
                          <a:spcPct val="115000"/>
                        </a:lnSpc>
                        <a:spcBef>
                          <a:spcPts val="0"/>
                        </a:spcBef>
                        <a:spcAft>
                          <a:spcPts val="1000"/>
                        </a:spcAft>
                      </a:pPr>
                      <a:r>
                        <a:rPr lang="en-US" sz="1400">
                          <a:effectLst/>
                          <a:sym typeface="Wingdings"/>
                        </a:rPr>
                        <a:t></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400" dirty="0">
                          <a:effectLst/>
                        </a:rPr>
                        <a:t> </a:t>
                      </a:r>
                      <a:endParaRPr lang="en-US" sz="1100" dirty="0">
                        <a:effectLst/>
                      </a:endParaRPr>
                    </a:p>
                    <a:p>
                      <a:pPr marL="0" marR="0" algn="ctr">
                        <a:lnSpc>
                          <a:spcPct val="115000"/>
                        </a:lnSpc>
                        <a:spcBef>
                          <a:spcPts val="0"/>
                        </a:spcBef>
                        <a:spcAft>
                          <a:spcPts val="0"/>
                        </a:spcAft>
                      </a:pPr>
                      <a:r>
                        <a:rPr lang="en-US" sz="1200" dirty="0">
                          <a:effectLst/>
                        </a:rPr>
                        <a:t></a:t>
                      </a:r>
                      <a:endParaRPr lang="en-US" sz="1100" dirty="0">
                        <a:effectLst/>
                      </a:endParaRPr>
                    </a:p>
                    <a:p>
                      <a:pPr marL="0" marR="0" algn="ctr">
                        <a:lnSpc>
                          <a:spcPct val="115000"/>
                        </a:lnSpc>
                        <a:spcBef>
                          <a:spcPts val="0"/>
                        </a:spcBef>
                        <a:spcAft>
                          <a:spcPts val="1000"/>
                        </a:spcAft>
                      </a:pPr>
                      <a:r>
                        <a:rPr lang="en-US" sz="1100" dirty="0">
                          <a:effectLst/>
                        </a:rPr>
                        <a:t> </a:t>
                      </a:r>
                      <a:endParaRPr lang="en-US" sz="1100" dirty="0">
                        <a:effectLst/>
                        <a:latin typeface="Calibri"/>
                        <a:ea typeface="Calibri"/>
                        <a:cs typeface="Times New Roman"/>
                      </a:endParaRPr>
                    </a:p>
                  </a:txBody>
                  <a:tcPr marL="68580" marR="68580" marT="0" marB="0"/>
                </a:tc>
              </a:tr>
              <a:tr h="428625">
                <a:tc>
                  <a:txBody>
                    <a:bodyPr/>
                    <a:lstStyle/>
                    <a:p>
                      <a:r>
                        <a:rPr lang="en-US" sz="1400" kern="1200" dirty="0" smtClean="0">
                          <a:effectLst/>
                        </a:rPr>
                        <a:t>Read Aloud or Text to Speech:   </a:t>
                      </a:r>
                    </a:p>
                    <a:p>
                      <a:r>
                        <a:rPr lang="en-US" sz="1400" kern="1200" dirty="0" smtClean="0">
                          <a:effectLst/>
                        </a:rPr>
                        <a:t>Test items and response options read aloud in English (ELA/Literacy)</a:t>
                      </a:r>
                    </a:p>
                    <a:p>
                      <a:endParaRPr lang="en-US" sz="1400" b="0" dirty="0"/>
                    </a:p>
                  </a:txBody>
                  <a:tcPr/>
                </a:tc>
                <a:tc>
                  <a:txBody>
                    <a:bodyPr/>
                    <a:lstStyle/>
                    <a:p>
                      <a:pPr marL="0" marR="0" algn="ctr">
                        <a:lnSpc>
                          <a:spcPct val="115000"/>
                        </a:lnSpc>
                        <a:spcBef>
                          <a:spcPts val="0"/>
                        </a:spcBef>
                        <a:spcAft>
                          <a:spcPts val="1000"/>
                        </a:spcAft>
                      </a:pPr>
                      <a:r>
                        <a:rPr lang="en-US" sz="3600" dirty="0">
                          <a:effectLst/>
                        </a:rPr>
                        <a:t>•</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400">
                          <a:effectLst/>
                        </a:rPr>
                        <a:t> </a:t>
                      </a:r>
                      <a:endParaRPr lang="en-US" sz="1100">
                        <a:effectLst/>
                      </a:endParaRPr>
                    </a:p>
                    <a:p>
                      <a:pPr marL="0" marR="0" algn="ctr">
                        <a:lnSpc>
                          <a:spcPct val="115000"/>
                        </a:lnSpc>
                        <a:spcBef>
                          <a:spcPts val="0"/>
                        </a:spcBef>
                        <a:spcAft>
                          <a:spcPts val="1000"/>
                        </a:spcAft>
                      </a:pPr>
                      <a:r>
                        <a:rPr lang="en-US" sz="1400">
                          <a:effectLst/>
                          <a:sym typeface="Wingdings"/>
                        </a:rPr>
                        <a:t></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400" dirty="0">
                          <a:effectLst/>
                        </a:rPr>
                        <a:t> </a:t>
                      </a:r>
                      <a:endParaRPr lang="en-US" sz="1100" dirty="0">
                        <a:effectLst/>
                      </a:endParaRPr>
                    </a:p>
                    <a:p>
                      <a:pPr marL="0" marR="0" algn="ctr">
                        <a:lnSpc>
                          <a:spcPct val="115000"/>
                        </a:lnSpc>
                        <a:spcBef>
                          <a:spcPts val="0"/>
                        </a:spcBef>
                        <a:spcAft>
                          <a:spcPts val="0"/>
                        </a:spcAft>
                      </a:pPr>
                      <a:r>
                        <a:rPr lang="en-US" sz="1200" dirty="0">
                          <a:effectLst/>
                        </a:rPr>
                        <a:t></a:t>
                      </a:r>
                      <a:endParaRPr lang="en-US" sz="1100" dirty="0">
                        <a:effectLst/>
                      </a:endParaRPr>
                    </a:p>
                    <a:p>
                      <a:pPr marL="0" marR="0" algn="ctr">
                        <a:lnSpc>
                          <a:spcPct val="115000"/>
                        </a:lnSpc>
                        <a:spcBef>
                          <a:spcPts val="0"/>
                        </a:spcBef>
                        <a:spcAft>
                          <a:spcPts val="0"/>
                        </a:spcAft>
                      </a:pPr>
                      <a:r>
                        <a:rPr lang="en-US" sz="1000" dirty="0">
                          <a:effectLst/>
                        </a:rPr>
                        <a:t> </a:t>
                      </a:r>
                      <a:endParaRPr lang="en-US" sz="1100" dirty="0">
                        <a:effectLst/>
                        <a:latin typeface="Calibri"/>
                        <a:ea typeface="Calibri"/>
                        <a:cs typeface="Times New Roman"/>
                      </a:endParaRPr>
                    </a:p>
                  </a:txBody>
                  <a:tcPr marL="68580" marR="68580" marT="0" marB="0"/>
                </a:tc>
              </a:tr>
              <a:tr h="428625">
                <a:tc>
                  <a:txBody>
                    <a:bodyPr/>
                    <a:lstStyle/>
                    <a:p>
                      <a:r>
                        <a:rPr lang="en-US" sz="1400" kern="1200" dirty="0" smtClean="0">
                          <a:effectLst/>
                        </a:rPr>
                        <a:t>Scribe or Speech-to-Text:</a:t>
                      </a:r>
                    </a:p>
                    <a:p>
                      <a:r>
                        <a:rPr lang="en-US" sz="1400" kern="1200" dirty="0" smtClean="0">
                          <a:effectLst/>
                        </a:rPr>
                        <a:t>Responses Dictated for Mathematics assessment in English (Mathematics)</a:t>
                      </a:r>
                      <a:endParaRPr lang="en-US" sz="1400" b="0" dirty="0"/>
                    </a:p>
                  </a:txBody>
                  <a:tcPr/>
                </a:tc>
                <a:tc>
                  <a:txBody>
                    <a:bodyPr/>
                    <a:lstStyle/>
                    <a:p>
                      <a:pPr marL="0" marR="0" algn="ctr">
                        <a:lnSpc>
                          <a:spcPct val="115000"/>
                        </a:lnSpc>
                        <a:spcBef>
                          <a:spcPts val="0"/>
                        </a:spcBef>
                        <a:spcAft>
                          <a:spcPts val="1000"/>
                        </a:spcAft>
                      </a:pPr>
                      <a:r>
                        <a:rPr lang="en-US" sz="3600" dirty="0">
                          <a:effectLst/>
                        </a:rPr>
                        <a:t>•</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400">
                          <a:effectLst/>
                        </a:rPr>
                        <a:t> </a:t>
                      </a:r>
                      <a:endParaRPr lang="en-US" sz="1100">
                        <a:effectLst/>
                      </a:endParaRPr>
                    </a:p>
                    <a:p>
                      <a:pPr marL="0" marR="0" algn="ctr">
                        <a:lnSpc>
                          <a:spcPct val="115000"/>
                        </a:lnSpc>
                        <a:spcBef>
                          <a:spcPts val="0"/>
                        </a:spcBef>
                        <a:spcAft>
                          <a:spcPts val="1000"/>
                        </a:spcAft>
                      </a:pPr>
                      <a:r>
                        <a:rPr lang="en-US" sz="1400">
                          <a:effectLst/>
                          <a:sym typeface="Wingdings"/>
                        </a:rPr>
                        <a:t></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400" dirty="0">
                          <a:effectLst/>
                        </a:rPr>
                        <a:t> </a:t>
                      </a:r>
                      <a:endParaRPr lang="en-US" sz="1100" dirty="0">
                        <a:effectLst/>
                      </a:endParaRPr>
                    </a:p>
                    <a:p>
                      <a:pPr marL="0" marR="0" algn="ctr">
                        <a:lnSpc>
                          <a:spcPct val="115000"/>
                        </a:lnSpc>
                        <a:spcBef>
                          <a:spcPts val="0"/>
                        </a:spcBef>
                        <a:spcAft>
                          <a:spcPts val="0"/>
                        </a:spcAft>
                      </a:pPr>
                      <a:r>
                        <a:rPr lang="en-US" sz="1200" dirty="0">
                          <a:effectLst/>
                        </a:rPr>
                        <a:t></a:t>
                      </a:r>
                      <a:endParaRPr lang="en-US" sz="1100" dirty="0">
                        <a:effectLst/>
                      </a:endParaRPr>
                    </a:p>
                    <a:p>
                      <a:pPr marL="0" marR="0" algn="ctr">
                        <a:lnSpc>
                          <a:spcPct val="115000"/>
                        </a:lnSpc>
                        <a:spcBef>
                          <a:spcPts val="0"/>
                        </a:spcBef>
                        <a:spcAft>
                          <a:spcPts val="1000"/>
                        </a:spcAft>
                      </a:pPr>
                      <a:r>
                        <a:rPr lang="en-US" sz="1100" dirty="0">
                          <a:effectLst/>
                        </a:rPr>
                        <a:t> </a:t>
                      </a:r>
                      <a:endParaRPr lang="en-US" sz="1100" dirty="0">
                        <a:effectLst/>
                        <a:latin typeface="Calibri"/>
                        <a:ea typeface="Calibri"/>
                        <a:cs typeface="Times New Roman"/>
                      </a:endParaRPr>
                    </a:p>
                  </a:txBody>
                  <a:tcPr marL="68580" marR="68580" marT="0" marB="0"/>
                </a:tc>
              </a:tr>
              <a:tr h="0">
                <a:tc>
                  <a:txBody>
                    <a:bodyPr/>
                    <a:lstStyle/>
                    <a:p>
                      <a:r>
                        <a:rPr lang="en-US" sz="1400" dirty="0" smtClean="0"/>
                        <a:t>Extended Time (ELA/Literacy</a:t>
                      </a:r>
                      <a:r>
                        <a:rPr lang="en-US" sz="1400" baseline="0" dirty="0" smtClean="0"/>
                        <a:t> and Mathematics)</a:t>
                      </a:r>
                      <a:endParaRPr lang="en-US" sz="1400" dirty="0"/>
                    </a:p>
                  </a:txBody>
                  <a:tcPr/>
                </a:tc>
                <a:tc>
                  <a:txBody>
                    <a:bodyPr/>
                    <a:lstStyle/>
                    <a:p>
                      <a:pPr marL="68580" marR="91440" algn="ctr" eaLnBrk="0">
                        <a:spcBef>
                          <a:spcPts val="0"/>
                        </a:spcBef>
                        <a:spcAft>
                          <a:spcPts val="0"/>
                        </a:spcAft>
                      </a:pPr>
                      <a:r>
                        <a:rPr lang="en-US" sz="3600" dirty="0">
                          <a:effectLst/>
                        </a:rPr>
                        <a:t>•</a:t>
                      </a:r>
                      <a:endParaRPr lang="en-US" sz="1000" dirty="0">
                        <a:effectLst/>
                        <a:latin typeface="Times New Roman"/>
                        <a:ea typeface="Times New Roman"/>
                      </a:endParaRPr>
                    </a:p>
                  </a:txBody>
                  <a:tcPr marL="68580" marR="68580" marT="0" marB="0"/>
                </a:tc>
                <a:tc>
                  <a:txBody>
                    <a:bodyPr/>
                    <a:lstStyle/>
                    <a:p>
                      <a:pPr marL="68580" marR="91440" algn="ctr" eaLnBrk="0">
                        <a:spcBef>
                          <a:spcPts val="0"/>
                        </a:spcBef>
                        <a:spcAft>
                          <a:spcPts val="0"/>
                        </a:spcAft>
                      </a:pPr>
                      <a:r>
                        <a:rPr lang="en-US" sz="3600">
                          <a:effectLst/>
                        </a:rPr>
                        <a:t>•</a:t>
                      </a:r>
                      <a:endParaRPr lang="en-US" sz="1000">
                        <a:effectLst/>
                        <a:latin typeface="Times New Roman"/>
                        <a:ea typeface="Times New Roman"/>
                      </a:endParaRPr>
                    </a:p>
                  </a:txBody>
                  <a:tcPr marL="68580" marR="68580" marT="0" marB="0"/>
                </a:tc>
                <a:tc>
                  <a:txBody>
                    <a:bodyPr/>
                    <a:lstStyle/>
                    <a:p>
                      <a:pPr marL="68580" marR="91440" algn="ctr" eaLnBrk="0">
                        <a:spcBef>
                          <a:spcPts val="0"/>
                        </a:spcBef>
                        <a:spcAft>
                          <a:spcPts val="0"/>
                        </a:spcAft>
                      </a:pPr>
                      <a:r>
                        <a:rPr lang="en-US" sz="3600" dirty="0">
                          <a:effectLst/>
                        </a:rPr>
                        <a:t>•</a:t>
                      </a:r>
                      <a:endParaRPr lang="en-US" sz="1000" dirty="0">
                        <a:effectLst/>
                        <a:latin typeface="Times New Roman"/>
                        <a:ea typeface="Times New Roman"/>
                      </a:endParaRPr>
                    </a:p>
                  </a:txBody>
                  <a:tcPr marL="68580" marR="68580" marT="0" marB="0"/>
                </a:tc>
              </a:tr>
              <a:tr h="428625">
                <a:tc>
                  <a:txBody>
                    <a:bodyPr/>
                    <a:lstStyle/>
                    <a:p>
                      <a:r>
                        <a:rPr lang="en-US" sz="1400" dirty="0" smtClean="0"/>
                        <a:t>Frequent Breaks (ELA/Literacy</a:t>
                      </a:r>
                      <a:r>
                        <a:rPr lang="en-US" sz="1400" baseline="0" dirty="0" smtClean="0"/>
                        <a:t> and Mathematics)</a:t>
                      </a:r>
                      <a:endParaRPr lang="en-US" sz="1400" dirty="0"/>
                    </a:p>
                  </a:txBody>
                  <a:tcPr/>
                </a:tc>
                <a:tc>
                  <a:txBody>
                    <a:bodyPr/>
                    <a:lstStyle/>
                    <a:p>
                      <a:pPr marL="68580" marR="91440" algn="ctr" eaLnBrk="0">
                        <a:spcBef>
                          <a:spcPts val="0"/>
                        </a:spcBef>
                        <a:spcAft>
                          <a:spcPts val="0"/>
                        </a:spcAft>
                      </a:pPr>
                      <a:r>
                        <a:rPr lang="en-US" sz="3600" dirty="0">
                          <a:effectLst/>
                        </a:rPr>
                        <a:t>•</a:t>
                      </a:r>
                      <a:endParaRPr lang="en-US" sz="1000" dirty="0">
                        <a:effectLst/>
                        <a:latin typeface="Times New Roman"/>
                        <a:ea typeface="Times New Roman"/>
                      </a:endParaRPr>
                    </a:p>
                  </a:txBody>
                  <a:tcPr marL="68580" marR="68580" marT="0" marB="0"/>
                </a:tc>
                <a:tc>
                  <a:txBody>
                    <a:bodyPr/>
                    <a:lstStyle/>
                    <a:p>
                      <a:pPr marL="68580" marR="91440" algn="ctr" eaLnBrk="0">
                        <a:spcBef>
                          <a:spcPts val="0"/>
                        </a:spcBef>
                        <a:spcAft>
                          <a:spcPts val="0"/>
                        </a:spcAft>
                      </a:pPr>
                      <a:r>
                        <a:rPr lang="en-US" sz="3600">
                          <a:effectLst/>
                        </a:rPr>
                        <a:t>•</a:t>
                      </a:r>
                      <a:endParaRPr lang="en-US" sz="1000">
                        <a:effectLst/>
                        <a:latin typeface="Times New Roman"/>
                        <a:ea typeface="Times New Roman"/>
                      </a:endParaRPr>
                    </a:p>
                  </a:txBody>
                  <a:tcPr marL="68580" marR="68580" marT="0" marB="0"/>
                </a:tc>
                <a:tc>
                  <a:txBody>
                    <a:bodyPr/>
                    <a:lstStyle/>
                    <a:p>
                      <a:pPr marL="68580" marR="91440" algn="ctr" eaLnBrk="0">
                        <a:spcBef>
                          <a:spcPts val="0"/>
                        </a:spcBef>
                        <a:spcAft>
                          <a:spcPts val="0"/>
                        </a:spcAft>
                      </a:pPr>
                      <a:r>
                        <a:rPr lang="en-US" sz="3600" dirty="0">
                          <a:effectLst/>
                        </a:rPr>
                        <a:t>•</a:t>
                      </a:r>
                      <a:endParaRPr lang="en-US" sz="1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6832144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010400" y="0"/>
            <a:ext cx="2133600" cy="1219200"/>
          </a:xfrm>
          <a:prstGeom prst="rect">
            <a:avLst/>
          </a:prstGeom>
          <a:solidFill>
            <a:srgbClr val="A7A7A7"/>
          </a:solidFill>
          <a:ln>
            <a:no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a:defRPr/>
            </a:pPr>
            <a:endParaRPr lang="en-US"/>
          </a:p>
        </p:txBody>
      </p:sp>
      <p:pic>
        <p:nvPicPr>
          <p:cNvPr id="13315" name="Picture 2" descr="PARCC_Header_A2"/>
          <p:cNvPicPr>
            <a:picLocks noChangeAspect="1" noChangeArrowheads="1"/>
          </p:cNvPicPr>
          <p:nvPr/>
        </p:nvPicPr>
        <p:blipFill>
          <a:blip r:embed="rId3" cstate="print"/>
          <a:srcRect l="29744" r="68254"/>
          <a:stretch>
            <a:fillRect/>
          </a:stretch>
        </p:blipFill>
        <p:spPr bwMode="auto">
          <a:xfrm>
            <a:off x="6858000" y="0"/>
            <a:ext cx="152400" cy="5867400"/>
          </a:xfrm>
          <a:prstGeom prst="rect">
            <a:avLst/>
          </a:prstGeom>
          <a:noFill/>
          <a:ln w="9525">
            <a:noFill/>
            <a:miter lim="800000"/>
            <a:headEnd/>
            <a:tailEnd/>
          </a:ln>
        </p:spPr>
      </p:pic>
      <p:sp>
        <p:nvSpPr>
          <p:cNvPr id="10" name="Rectangle 9"/>
          <p:cNvSpPr/>
          <p:nvPr/>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a:defRPr/>
            </a:pPr>
            <a:endParaRPr lang="en-US"/>
          </a:p>
        </p:txBody>
      </p:sp>
      <p:pic>
        <p:nvPicPr>
          <p:cNvPr id="13317" name="Picture 2" descr="PARCC_Header_A2"/>
          <p:cNvPicPr>
            <a:picLocks noChangeAspect="1" noChangeArrowheads="1"/>
          </p:cNvPicPr>
          <p:nvPr/>
        </p:nvPicPr>
        <p:blipFill>
          <a:blip r:embed="rId4" cstate="print"/>
          <a:srcRect t="29744" b="68254"/>
          <a:stretch>
            <a:fillRect/>
          </a:stretch>
        </p:blipFill>
        <p:spPr bwMode="auto">
          <a:xfrm>
            <a:off x="0" y="5715000"/>
            <a:ext cx="9144000" cy="152400"/>
          </a:xfrm>
          <a:prstGeom prst="rect">
            <a:avLst/>
          </a:prstGeom>
          <a:noFill/>
          <a:ln w="9525">
            <a:noFill/>
            <a:miter lim="800000"/>
            <a:headEnd/>
            <a:tailEnd/>
          </a:ln>
        </p:spPr>
      </p:pic>
      <p:sp>
        <p:nvSpPr>
          <p:cNvPr id="13318" name="TextBox 11"/>
          <p:cNvSpPr txBox="1">
            <a:spLocks noChangeArrowheads="1"/>
          </p:cNvSpPr>
          <p:nvPr/>
        </p:nvSpPr>
        <p:spPr bwMode="auto">
          <a:xfrm>
            <a:off x="228600" y="2667000"/>
            <a:ext cx="6629400" cy="1937417"/>
          </a:xfrm>
          <a:prstGeom prst="rect">
            <a:avLst/>
          </a:prstGeom>
          <a:noFill/>
          <a:ln w="9525">
            <a:noFill/>
            <a:miter lim="800000"/>
            <a:headEnd/>
            <a:tailEnd/>
          </a:ln>
        </p:spPr>
        <p:txBody>
          <a:bodyPr wrap="square" lIns="89879" tIns="44940" rIns="89879" bIns="44940">
            <a:spAutoFit/>
          </a:bodyPr>
          <a:lstStyle/>
          <a:p>
            <a:pPr algn="ctr"/>
            <a:r>
              <a:rPr lang="en-US" sz="4000" b="1" dirty="0" smtClean="0">
                <a:latin typeface="+mn-lt"/>
              </a:rPr>
              <a:t>Providing Feedback on the Draft </a:t>
            </a:r>
            <a:r>
              <a:rPr lang="en-US" sz="4000" b="1" i="1" dirty="0" smtClean="0">
                <a:latin typeface="+mn-lt"/>
              </a:rPr>
              <a:t>PARCC Accommodations Manual</a:t>
            </a:r>
            <a:endParaRPr lang="en-US" sz="4000" b="1" dirty="0">
              <a:latin typeface="+mn-lt"/>
            </a:endParaRPr>
          </a:p>
        </p:txBody>
      </p:sp>
    </p:spTree>
    <p:extLst>
      <p:ext uri="{BB962C8B-B14F-4D97-AF65-F5344CB8AC3E}">
        <p14:creationId xmlns:p14="http://schemas.microsoft.com/office/powerpoint/2010/main" val="15335400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76200" y="1600200"/>
            <a:ext cx="9067800" cy="4953000"/>
          </a:xfrm>
        </p:spPr>
        <p:txBody>
          <a:bodyPr/>
          <a:lstStyle/>
          <a:p>
            <a:r>
              <a:rPr lang="en-US" sz="2200" dirty="0" smtClean="0"/>
              <a:t>Draft </a:t>
            </a:r>
            <a:r>
              <a:rPr lang="en-US" sz="2200" i="1" dirty="0" smtClean="0"/>
              <a:t>PARCC Accommodations Manual</a:t>
            </a:r>
            <a:r>
              <a:rPr lang="en-US" sz="2200" dirty="0" smtClean="0"/>
              <a:t> is open for public comment from April 18 – May 13, 2013. </a:t>
            </a:r>
          </a:p>
          <a:p>
            <a:endParaRPr lang="en-US" sz="2200" dirty="0" smtClean="0"/>
          </a:p>
          <a:p>
            <a:r>
              <a:rPr lang="en-US" sz="2200" dirty="0" smtClean="0"/>
              <a:t>Please read the full draft </a:t>
            </a:r>
            <a:r>
              <a:rPr lang="en-US" sz="2200" i="1" dirty="0" smtClean="0"/>
              <a:t>PARCC Accommodations Manual </a:t>
            </a:r>
            <a:r>
              <a:rPr lang="en-US" sz="2200" dirty="0" smtClean="0"/>
              <a:t>and Frequently Asked Questions prior to providing feedback via the public survey.</a:t>
            </a:r>
            <a:endParaRPr lang="en-US" sz="2200" dirty="0"/>
          </a:p>
          <a:p>
            <a:endParaRPr lang="en-US" sz="2200" dirty="0" smtClean="0"/>
          </a:p>
          <a:p>
            <a:r>
              <a:rPr lang="en-US" sz="2200" dirty="0" smtClean="0"/>
              <a:t>To submit feedback on the Manual, please go to the PARCC website and click on the feedback survey links (one for English learners and one for students with disabilities): </a:t>
            </a:r>
            <a:r>
              <a:rPr lang="en-US" sz="2400" u="sng" dirty="0">
                <a:hlinkClick r:id="rId2"/>
              </a:rPr>
              <a:t>http://</a:t>
            </a:r>
            <a:r>
              <a:rPr lang="en-US" sz="2400" u="sng" dirty="0" smtClean="0">
                <a:hlinkClick r:id="rId2"/>
              </a:rPr>
              <a:t>www.parcconline.org/parcc-assessment-policies</a:t>
            </a:r>
            <a:endParaRPr lang="en-US" sz="2400" dirty="0"/>
          </a:p>
          <a:p>
            <a:endParaRPr lang="en-US" sz="2400" dirty="0"/>
          </a:p>
          <a:p>
            <a:r>
              <a:rPr lang="en-US" sz="2200" dirty="0" smtClean="0"/>
              <a:t>If you would like to submit feedback on both policies for English learners and students with disabilities, please fill out two separate surveys.</a:t>
            </a:r>
          </a:p>
          <a:p>
            <a:pPr marL="0" indent="0">
              <a:buNone/>
            </a:pPr>
            <a:endParaRPr lang="en-US" sz="2200" b="1" dirty="0"/>
          </a:p>
          <a:p>
            <a:pPr marL="514350" indent="-514350">
              <a:buFont typeface="+mj-lt"/>
              <a:buAutoNum type="arabicPeriod"/>
            </a:pPr>
            <a:endParaRPr lang="en-US" sz="1800" b="1" dirty="0" smtClean="0"/>
          </a:p>
          <a:p>
            <a:pPr marL="514350" indent="-514350">
              <a:buFont typeface="+mj-lt"/>
              <a:buAutoNum type="arabicPeriod"/>
            </a:pPr>
            <a:endParaRPr lang="en-US" sz="1800" dirty="0" smtClean="0"/>
          </a:p>
          <a:p>
            <a:pPr marL="514350" indent="-514350">
              <a:buFont typeface="+mj-lt"/>
              <a:buAutoNum type="arabicPeriod"/>
            </a:pPr>
            <a:endParaRPr lang="en-US" sz="1800" dirty="0" smtClean="0"/>
          </a:p>
          <a:p>
            <a:pPr lvl="1"/>
            <a:endParaRPr lang="en-US" sz="1800" dirty="0"/>
          </a:p>
        </p:txBody>
      </p:sp>
      <p:sp>
        <p:nvSpPr>
          <p:cNvPr id="4" name="Title 3"/>
          <p:cNvSpPr>
            <a:spLocks noGrp="1"/>
          </p:cNvSpPr>
          <p:nvPr>
            <p:ph type="title"/>
          </p:nvPr>
        </p:nvSpPr>
        <p:spPr/>
        <p:txBody>
          <a:bodyPr/>
          <a:lstStyle/>
          <a:p>
            <a:r>
              <a:rPr lang="en-US" dirty="0" smtClean="0"/>
              <a:t>Public Comment Period</a:t>
            </a:r>
            <a:endParaRPr lang="en-US" dirty="0"/>
          </a:p>
        </p:txBody>
      </p:sp>
    </p:spTree>
    <p:extLst>
      <p:ext uri="{BB962C8B-B14F-4D97-AF65-F5344CB8AC3E}">
        <p14:creationId xmlns:p14="http://schemas.microsoft.com/office/powerpoint/2010/main" val="42291598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071577506"/>
              </p:ext>
            </p:extLst>
          </p:nvPr>
        </p:nvGraphicFramePr>
        <p:xfrm>
          <a:off x="-15240" y="1432556"/>
          <a:ext cx="9159240" cy="5425444"/>
        </p:xfrm>
        <a:graphic>
          <a:graphicData uri="http://schemas.openxmlformats.org/drawingml/2006/table">
            <a:tbl>
              <a:tblPr firstRow="1" bandRow="1">
                <a:tableStyleId>{00A15C55-8517-42AA-B614-E9B94910E393}</a:tableStyleId>
              </a:tblPr>
              <a:tblGrid>
                <a:gridCol w="6594775"/>
                <a:gridCol w="2564465"/>
              </a:tblGrid>
              <a:tr h="409467">
                <a:tc>
                  <a:txBody>
                    <a:bodyPr/>
                    <a:lstStyle/>
                    <a:p>
                      <a:r>
                        <a:rPr lang="en-US" dirty="0" smtClean="0"/>
                        <a:t>Activity</a:t>
                      </a:r>
                      <a:endParaRPr lang="en-US" dirty="0"/>
                    </a:p>
                  </a:txBody>
                  <a:tcPr>
                    <a:solidFill>
                      <a:srgbClr val="8F23B3"/>
                    </a:solidFill>
                  </a:tcPr>
                </a:tc>
                <a:tc>
                  <a:txBody>
                    <a:bodyPr/>
                    <a:lstStyle/>
                    <a:p>
                      <a:r>
                        <a:rPr lang="en-US" dirty="0" smtClean="0"/>
                        <a:t>Date</a:t>
                      </a:r>
                      <a:endParaRPr lang="en-US" dirty="0"/>
                    </a:p>
                  </a:txBody>
                  <a:tcPr>
                    <a:solidFill>
                      <a:srgbClr val="8F23B3"/>
                    </a:solidFill>
                  </a:tcPr>
                </a:tc>
              </a:tr>
              <a:tr h="341223">
                <a:tc>
                  <a:txBody>
                    <a:bodyPr/>
                    <a:lstStyle/>
                    <a:p>
                      <a:r>
                        <a:rPr lang="en-US" sz="1400" dirty="0" smtClean="0"/>
                        <a:t>Early research</a:t>
                      </a:r>
                      <a:r>
                        <a:rPr lang="en-US" sz="1400" baseline="0" dirty="0" smtClean="0"/>
                        <a:t> and development phase</a:t>
                      </a:r>
                      <a:endParaRPr lang="en-US" sz="1400" b="0" i="0" dirty="0"/>
                    </a:p>
                  </a:txBody>
                  <a:tcPr/>
                </a:tc>
                <a:tc>
                  <a:txBody>
                    <a:bodyPr/>
                    <a:lstStyle/>
                    <a:p>
                      <a:r>
                        <a:rPr lang="en-US" sz="1400" dirty="0" smtClean="0"/>
                        <a:t>June</a:t>
                      </a:r>
                      <a:r>
                        <a:rPr lang="en-US" sz="1400" baseline="0" dirty="0" smtClean="0"/>
                        <a:t> 2011 – January 2013</a:t>
                      </a:r>
                      <a:endParaRPr lang="en-US" sz="1400" b="0" dirty="0"/>
                    </a:p>
                  </a:txBody>
                  <a:tcPr/>
                </a:tc>
              </a:tr>
              <a:tr h="341223">
                <a:tc>
                  <a:txBody>
                    <a:bodyPr/>
                    <a:lstStyle/>
                    <a:p>
                      <a:r>
                        <a:rPr lang="en-US" sz="1400" dirty="0" smtClean="0"/>
                        <a:t>Draft</a:t>
                      </a:r>
                      <a:r>
                        <a:rPr lang="en-US" sz="1400" baseline="0" dirty="0" smtClean="0"/>
                        <a:t> reading access &amp; calculator accommodations policies released for public comment</a:t>
                      </a:r>
                      <a:endParaRPr lang="en-US" sz="1400" b="1" i="0" dirty="0"/>
                    </a:p>
                  </a:txBody>
                  <a:tcPr/>
                </a:tc>
                <a:tc>
                  <a:txBody>
                    <a:bodyPr/>
                    <a:lstStyle/>
                    <a:p>
                      <a:r>
                        <a:rPr lang="en-US" sz="1400" dirty="0" smtClean="0"/>
                        <a:t>January 16 – February</a:t>
                      </a:r>
                      <a:r>
                        <a:rPr lang="en-US" sz="1400" baseline="0" dirty="0" smtClean="0"/>
                        <a:t> </a:t>
                      </a:r>
                      <a:r>
                        <a:rPr lang="en-US" sz="1400" dirty="0" smtClean="0"/>
                        <a:t>4, 2013</a:t>
                      </a:r>
                      <a:endParaRPr lang="en-US" sz="1400" b="1" dirty="0"/>
                    </a:p>
                  </a:txBody>
                  <a:tcPr/>
                </a:tc>
              </a:tr>
              <a:tr h="341223">
                <a:tc>
                  <a:txBody>
                    <a:bodyPr/>
                    <a:lstStyle/>
                    <a:p>
                      <a:r>
                        <a:rPr lang="en-US" sz="1400" dirty="0" smtClean="0"/>
                        <a:t>National SWD</a:t>
                      </a:r>
                      <a:r>
                        <a:rPr lang="en-US" sz="1400" baseline="0" dirty="0" smtClean="0"/>
                        <a:t> and EL Stakeholder Briefing</a:t>
                      </a:r>
                      <a:endParaRPr lang="en-US" sz="1400" i="0" dirty="0"/>
                    </a:p>
                  </a:txBody>
                  <a:tcPr/>
                </a:tc>
                <a:tc>
                  <a:txBody>
                    <a:bodyPr/>
                    <a:lstStyle/>
                    <a:p>
                      <a:r>
                        <a:rPr lang="en-US" sz="1400" dirty="0" smtClean="0"/>
                        <a:t>January </a:t>
                      </a:r>
                      <a:r>
                        <a:rPr lang="en-US" sz="1400" baseline="0" dirty="0" smtClean="0"/>
                        <a:t>18, 2013</a:t>
                      </a:r>
                      <a:endParaRPr lang="en-US" sz="1400" dirty="0"/>
                    </a:p>
                  </a:txBody>
                  <a:tcPr/>
                </a:tc>
              </a:tr>
              <a:tr h="341223">
                <a:tc>
                  <a:txBody>
                    <a:bodyPr/>
                    <a:lstStyle/>
                    <a:p>
                      <a:r>
                        <a:rPr lang="en-US" sz="1400" dirty="0" smtClean="0"/>
                        <a:t>Draft writing access accommodations</a:t>
                      </a:r>
                      <a:r>
                        <a:rPr lang="en-US" sz="1400" baseline="0" dirty="0" smtClean="0"/>
                        <a:t> policies released for public comment</a:t>
                      </a:r>
                      <a:endParaRPr lang="en-US" sz="1400" b="1" i="0" dirty="0"/>
                    </a:p>
                  </a:txBody>
                  <a:tcPr/>
                </a:tc>
                <a:tc>
                  <a:txBody>
                    <a:bodyPr/>
                    <a:lstStyle/>
                    <a:p>
                      <a:r>
                        <a:rPr lang="en-US" sz="1400" dirty="0" smtClean="0"/>
                        <a:t>February 8 – 20, 2013</a:t>
                      </a:r>
                      <a:endParaRPr lang="en-US" sz="1400" b="1" dirty="0"/>
                    </a:p>
                  </a:txBody>
                  <a:tcPr/>
                </a:tc>
              </a:tr>
              <a:tr h="341223">
                <a:tc>
                  <a:txBody>
                    <a:bodyPr/>
                    <a:lstStyle/>
                    <a:p>
                      <a:r>
                        <a:rPr lang="en-US" sz="1400" dirty="0" smtClean="0"/>
                        <a:t>1</a:t>
                      </a:r>
                      <a:r>
                        <a:rPr lang="en-US" sz="1400" baseline="30000" dirty="0" smtClean="0"/>
                        <a:t>st</a:t>
                      </a:r>
                      <a:r>
                        <a:rPr lang="en-US" sz="1400" dirty="0" smtClean="0"/>
                        <a:t> draft of PARCC Accommodations Manual</a:t>
                      </a:r>
                      <a:r>
                        <a:rPr lang="en-US" sz="1400" baseline="0" dirty="0" smtClean="0"/>
                        <a:t> for SWD &amp; ELs sent reviewed by states</a:t>
                      </a:r>
                      <a:endParaRPr lang="en-US" sz="1400" i="0" dirty="0"/>
                    </a:p>
                  </a:txBody>
                  <a:tcPr/>
                </a:tc>
                <a:tc>
                  <a:txBody>
                    <a:bodyPr/>
                    <a:lstStyle/>
                    <a:p>
                      <a:r>
                        <a:rPr lang="en-US" sz="1400" dirty="0" smtClean="0"/>
                        <a:t>March 12, 2013</a:t>
                      </a:r>
                      <a:endParaRPr lang="en-US" sz="1400" dirty="0"/>
                    </a:p>
                  </a:txBody>
                  <a:tcPr/>
                </a:tc>
              </a:tr>
              <a:tr h="341223">
                <a:tc>
                  <a:txBody>
                    <a:bodyPr/>
                    <a:lstStyle/>
                    <a:p>
                      <a:r>
                        <a:rPr lang="en-US" sz="1400" dirty="0" smtClean="0"/>
                        <a:t>Accessibility, Accommodations and Fairness</a:t>
                      </a:r>
                      <a:r>
                        <a:rPr lang="en-US" sz="1400" baseline="0" dirty="0" smtClean="0"/>
                        <a:t> national technical experts discussed Manual</a:t>
                      </a:r>
                      <a:endParaRPr lang="en-US" sz="1400" i="0" dirty="0"/>
                    </a:p>
                  </a:txBody>
                  <a:tcPr/>
                </a:tc>
                <a:tc>
                  <a:txBody>
                    <a:bodyPr/>
                    <a:lstStyle/>
                    <a:p>
                      <a:r>
                        <a:rPr lang="en-US" sz="1400" dirty="0" smtClean="0"/>
                        <a:t>March 14, 2013</a:t>
                      </a:r>
                      <a:endParaRPr lang="en-US" sz="1400" dirty="0"/>
                    </a:p>
                  </a:txBody>
                  <a:tcPr/>
                </a:tc>
              </a:tr>
              <a:tr h="341223">
                <a:tc>
                  <a:txBody>
                    <a:bodyPr/>
                    <a:lstStyle/>
                    <a:p>
                      <a:r>
                        <a:rPr lang="en-US" sz="1400" dirty="0" smtClean="0"/>
                        <a:t>PARCC State Lead Review</a:t>
                      </a:r>
                      <a:endParaRPr lang="en-US" sz="1400" b="0" i="0" dirty="0"/>
                    </a:p>
                  </a:txBody>
                  <a:tcPr/>
                </a:tc>
                <a:tc>
                  <a:txBody>
                    <a:bodyPr/>
                    <a:lstStyle/>
                    <a:p>
                      <a:r>
                        <a:rPr lang="en-US" sz="1400" dirty="0" smtClean="0"/>
                        <a:t>March 20-27, 2013</a:t>
                      </a:r>
                      <a:endParaRPr lang="en-US" sz="1400" b="0" i="0" dirty="0"/>
                    </a:p>
                  </a:txBody>
                  <a:tcPr/>
                </a:tc>
              </a:tr>
              <a:tr h="341223">
                <a:tc>
                  <a:txBody>
                    <a:bodyPr/>
                    <a:lstStyle/>
                    <a:p>
                      <a:r>
                        <a:rPr lang="en-US" sz="1400" dirty="0" smtClean="0"/>
                        <a:t>Follow-up meetings with advocacy/national organizations</a:t>
                      </a:r>
                      <a:r>
                        <a:rPr lang="en-US" sz="1400" baseline="0" dirty="0" smtClean="0"/>
                        <a:t> providing public comments </a:t>
                      </a:r>
                      <a:endParaRPr lang="en-US" sz="1400" b="0" i="0" dirty="0"/>
                    </a:p>
                  </a:txBody>
                  <a:tcPr/>
                </a:tc>
                <a:tc>
                  <a:txBody>
                    <a:bodyPr/>
                    <a:lstStyle/>
                    <a:p>
                      <a:r>
                        <a:rPr lang="en-US" sz="1400" dirty="0" smtClean="0"/>
                        <a:t>March</a:t>
                      </a:r>
                      <a:r>
                        <a:rPr lang="en-US" sz="1400" baseline="0" dirty="0" smtClean="0"/>
                        <a:t> 27 – April 20</a:t>
                      </a:r>
                      <a:endParaRPr lang="en-US" sz="1400" b="0" i="0" dirty="0"/>
                    </a:p>
                  </a:txBody>
                  <a:tcPr/>
                </a:tc>
              </a:tr>
              <a:tr h="341223">
                <a:tc>
                  <a:txBody>
                    <a:bodyPr/>
                    <a:lstStyle/>
                    <a:p>
                      <a:r>
                        <a:rPr lang="en-US" sz="1400" dirty="0" smtClean="0"/>
                        <a:t>Executive Committee discussion</a:t>
                      </a:r>
                      <a:r>
                        <a:rPr lang="en-US" sz="1400" baseline="0" dirty="0" smtClean="0"/>
                        <a:t> and vote to move to public comment</a:t>
                      </a:r>
                      <a:endParaRPr lang="en-US" sz="1400" dirty="0"/>
                    </a:p>
                  </a:txBody>
                  <a:tcPr/>
                </a:tc>
                <a:tc>
                  <a:txBody>
                    <a:bodyPr/>
                    <a:lstStyle/>
                    <a:p>
                      <a:r>
                        <a:rPr lang="en-US" sz="1400" dirty="0" smtClean="0"/>
                        <a:t>April</a:t>
                      </a:r>
                      <a:r>
                        <a:rPr lang="en-US" sz="1400" baseline="0" dirty="0" smtClean="0"/>
                        <a:t> 10</a:t>
                      </a:r>
                      <a:endParaRPr lang="en-US" sz="1400" dirty="0"/>
                    </a:p>
                  </a:txBody>
                  <a:tcPr/>
                </a:tc>
              </a:tr>
              <a:tr h="341223">
                <a:tc>
                  <a:txBody>
                    <a:bodyPr/>
                    <a:lstStyle/>
                    <a:p>
                      <a:r>
                        <a:rPr lang="en-US" sz="1400" dirty="0" smtClean="0"/>
                        <a:t>Public comment on the Draft Accommodations Manual for SWD &amp;</a:t>
                      </a:r>
                      <a:r>
                        <a:rPr lang="en-US" sz="1400" baseline="0" dirty="0" smtClean="0"/>
                        <a:t> ELs</a:t>
                      </a:r>
                      <a:endParaRPr lang="en-US" sz="1400" b="1" dirty="0"/>
                    </a:p>
                  </a:txBody>
                  <a:tcPr/>
                </a:tc>
                <a:tc>
                  <a:txBody>
                    <a:bodyPr/>
                    <a:lstStyle/>
                    <a:p>
                      <a:r>
                        <a:rPr lang="en-US" sz="1400" dirty="0" smtClean="0"/>
                        <a:t>April 18 – May 13</a:t>
                      </a:r>
                      <a:endParaRPr lang="en-US" sz="1400" b="1" dirty="0"/>
                    </a:p>
                  </a:txBody>
                  <a:tcPr/>
                </a:tc>
              </a:tr>
              <a:tr h="341223">
                <a:tc>
                  <a:txBody>
                    <a:bodyPr/>
                    <a:lstStyle/>
                    <a:p>
                      <a:r>
                        <a:rPr lang="en-US" sz="1400" dirty="0" smtClean="0"/>
                        <a:t>Draft</a:t>
                      </a:r>
                      <a:r>
                        <a:rPr lang="en-US" sz="1400" baseline="0" dirty="0" smtClean="0"/>
                        <a:t> PARCC Accommodations Manual revised in response to feedback</a:t>
                      </a:r>
                      <a:endParaRPr lang="en-US" sz="1400" b="0" dirty="0"/>
                    </a:p>
                  </a:txBody>
                  <a:tcPr/>
                </a:tc>
                <a:tc>
                  <a:txBody>
                    <a:bodyPr/>
                    <a:lstStyle/>
                    <a:p>
                      <a:r>
                        <a:rPr lang="en-US" sz="1400" dirty="0" smtClean="0"/>
                        <a:t>May 14 – June 11, 2013</a:t>
                      </a:r>
                      <a:endParaRPr lang="en-US" sz="1400" b="0" dirty="0"/>
                    </a:p>
                  </a:txBody>
                  <a:tcPr/>
                </a:tc>
              </a:tr>
              <a:tr h="341223">
                <a:tc>
                  <a:txBody>
                    <a:bodyPr/>
                    <a:lstStyle/>
                    <a:p>
                      <a:r>
                        <a:rPr lang="en-US" sz="1400" dirty="0" smtClean="0"/>
                        <a:t>Governing</a:t>
                      </a:r>
                      <a:r>
                        <a:rPr lang="en-US" sz="1400" baseline="0" dirty="0" smtClean="0"/>
                        <a:t> Board vote on adoption of </a:t>
                      </a:r>
                      <a:r>
                        <a:rPr lang="en-US" sz="1400" i="1" baseline="0" dirty="0" smtClean="0"/>
                        <a:t>PARCC Accommodations Manual (First Edition)</a:t>
                      </a:r>
                      <a:endParaRPr lang="en-US" sz="1400" b="0" i="1" dirty="0"/>
                    </a:p>
                  </a:txBody>
                  <a:tcPr/>
                </a:tc>
                <a:tc>
                  <a:txBody>
                    <a:bodyPr/>
                    <a:lstStyle/>
                    <a:p>
                      <a:r>
                        <a:rPr lang="en-US" sz="1400" dirty="0" smtClean="0"/>
                        <a:t>June 26, 2013</a:t>
                      </a:r>
                      <a:endParaRPr lang="en-US" sz="1400" b="0" dirty="0"/>
                    </a:p>
                  </a:txBody>
                  <a:tcPr/>
                </a:tc>
              </a:tr>
              <a:tr h="341223">
                <a:tc>
                  <a:txBody>
                    <a:bodyPr/>
                    <a:lstStyle/>
                    <a:p>
                      <a:r>
                        <a:rPr lang="en-US" sz="1400" i="1" dirty="0" smtClean="0"/>
                        <a:t>PARCC</a:t>
                      </a:r>
                      <a:r>
                        <a:rPr lang="en-US" sz="1400" i="1" baseline="0" dirty="0" smtClean="0"/>
                        <a:t> Accommodations Manual (First Edition)  </a:t>
                      </a:r>
                      <a:r>
                        <a:rPr lang="en-US" sz="1400" baseline="0" dirty="0" smtClean="0"/>
                        <a:t>released</a:t>
                      </a:r>
                      <a:endParaRPr lang="en-US" sz="1400" b="1" i="1" dirty="0"/>
                    </a:p>
                  </a:txBody>
                  <a:tcPr/>
                </a:tc>
                <a:tc>
                  <a:txBody>
                    <a:bodyPr/>
                    <a:lstStyle/>
                    <a:p>
                      <a:r>
                        <a:rPr lang="en-US" sz="1400" dirty="0" smtClean="0"/>
                        <a:t>Summer 2013</a:t>
                      </a:r>
                      <a:endParaRPr lang="en-US" sz="1400" b="1" dirty="0"/>
                    </a:p>
                  </a:txBody>
                  <a:tcPr/>
                </a:tc>
              </a:tr>
              <a:tr h="580078">
                <a:tc>
                  <a:txBody>
                    <a:bodyPr/>
                    <a:lstStyle/>
                    <a:p>
                      <a:r>
                        <a:rPr lang="en-US" sz="1400" dirty="0" smtClean="0"/>
                        <a:t>Second</a:t>
                      </a:r>
                      <a:r>
                        <a:rPr lang="en-US" sz="1400" baseline="0" dirty="0" smtClean="0"/>
                        <a:t> edition of PARCC Accommodations Manual released after field testing and item development research studies</a:t>
                      </a:r>
                      <a:endParaRPr lang="en-US" sz="1400" b="0" i="0" dirty="0"/>
                    </a:p>
                  </a:txBody>
                  <a:tcPr/>
                </a:tc>
                <a:tc>
                  <a:txBody>
                    <a:bodyPr/>
                    <a:lstStyle/>
                    <a:p>
                      <a:r>
                        <a:rPr lang="en-US" sz="1400" dirty="0" smtClean="0"/>
                        <a:t>Late 2013-early 2014</a:t>
                      </a:r>
                      <a:endParaRPr lang="en-US" sz="1400" b="0" dirty="0"/>
                    </a:p>
                  </a:txBody>
                  <a:tcPr/>
                </a:tc>
              </a:tr>
            </a:tbl>
          </a:graphicData>
        </a:graphic>
      </p:graphicFrame>
      <p:sp>
        <p:nvSpPr>
          <p:cNvPr id="14339" name="Title 2"/>
          <p:cNvSpPr>
            <a:spLocks noGrp="1"/>
          </p:cNvSpPr>
          <p:nvPr>
            <p:ph type="title"/>
          </p:nvPr>
        </p:nvSpPr>
        <p:spPr bwMode="auto">
          <a:xfrm>
            <a:off x="2800597" y="76200"/>
            <a:ext cx="6324600" cy="1219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Ctr="0" compatLnSpc="1">
            <a:prstTxWarp prst="textNoShape">
              <a:avLst/>
            </a:prstTxWarp>
          </a:bodyPr>
          <a:lstStyle/>
          <a:p>
            <a:pPr marL="168275">
              <a:defRPr/>
            </a:pPr>
            <a:r>
              <a:rPr lang="en-US" sz="3100" b="0" dirty="0" smtClean="0">
                <a:ea typeface="ＭＳ Ｐゴシック" pitchFamily="34" charset="-128"/>
              </a:rPr>
              <a:t>Manual Development Timeline</a:t>
            </a:r>
          </a:p>
        </p:txBody>
      </p:sp>
    </p:spTree>
    <p:extLst>
      <p:ext uri="{BB962C8B-B14F-4D97-AF65-F5344CB8AC3E}">
        <p14:creationId xmlns:p14="http://schemas.microsoft.com/office/powerpoint/2010/main" val="3558258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3"/>
          <p:cNvSpPr>
            <a:spLocks noGrp="1"/>
          </p:cNvSpPr>
          <p:nvPr>
            <p:ph idx="4294967295"/>
          </p:nvPr>
        </p:nvSpPr>
        <p:spPr bwMode="auto">
          <a:xfrm>
            <a:off x="0" y="2133600"/>
            <a:ext cx="9144000" cy="4495800"/>
          </a:xfrm>
          <a:prstGeom prst="rect">
            <a:avLst/>
          </a:prstGeom>
          <a:extLst/>
        </p:spPr>
        <p:txBody>
          <a:bodyPr vert="horz" wrap="square" lIns="91440" tIns="45720" rIns="91440" bIns="45720" numCol="1" anchor="t" anchorCtr="0" compatLnSpc="1">
            <a:prstTxWarp prst="textNoShape">
              <a:avLst/>
            </a:prstTxWarp>
          </a:bodyPr>
          <a:lstStyle/>
          <a:p>
            <a:pPr algn="ctr" eaLnBrk="1" hangingPunct="1">
              <a:buNone/>
              <a:defRPr/>
            </a:pPr>
            <a:r>
              <a:rPr lang="en-US" sz="4000" b="1" dirty="0"/>
              <a:t>Inclusion of Students with Disabilities and English Learners in </a:t>
            </a:r>
            <a:r>
              <a:rPr lang="en-US" sz="4000" b="1" dirty="0" smtClean="0"/>
              <a:t>PARCC Assessments</a:t>
            </a:r>
          </a:p>
          <a:p>
            <a:pPr algn="ctr" eaLnBrk="1" hangingPunct="1">
              <a:buNone/>
              <a:defRPr/>
            </a:pPr>
            <a:endParaRPr lang="en-US" sz="3600" b="1" i="1" dirty="0" smtClean="0">
              <a:solidFill>
                <a:schemeClr val="tx1">
                  <a:lumMod val="75000"/>
                  <a:lumOff val="25000"/>
                </a:schemeClr>
              </a:solidFill>
            </a:endParaRPr>
          </a:p>
          <a:p>
            <a:pPr algn="ctr" eaLnBrk="1" hangingPunct="1">
              <a:buNone/>
              <a:defRPr/>
            </a:pPr>
            <a:endParaRPr lang="en-US" sz="2000" b="1" i="1" dirty="0">
              <a:solidFill>
                <a:schemeClr val="tx1">
                  <a:lumMod val="75000"/>
                  <a:lumOff val="25000"/>
                </a:schemeClr>
              </a:solidFill>
            </a:endParaRPr>
          </a:p>
          <a:p>
            <a:pPr algn="ctr" eaLnBrk="1" hangingPunct="1">
              <a:buNone/>
              <a:defRPr/>
            </a:pPr>
            <a:r>
              <a:rPr lang="en-US" sz="2200" b="1" i="1" dirty="0">
                <a:solidFill>
                  <a:schemeClr val="tx1">
                    <a:lumMod val="75000"/>
                    <a:lumOff val="25000"/>
                  </a:schemeClr>
                </a:solidFill>
              </a:rPr>
              <a:t>Council of Great City Schools</a:t>
            </a:r>
          </a:p>
          <a:p>
            <a:pPr algn="ctr" eaLnBrk="1" hangingPunct="1">
              <a:buNone/>
              <a:defRPr/>
            </a:pPr>
            <a:r>
              <a:rPr lang="en-US" sz="2200" b="1" i="1">
                <a:solidFill>
                  <a:schemeClr val="tx1">
                    <a:lumMod val="75000"/>
                    <a:lumOff val="25000"/>
                  </a:schemeClr>
                </a:solidFill>
              </a:rPr>
              <a:t>May 2, 2013</a:t>
            </a:r>
          </a:p>
          <a:p>
            <a:pPr algn="ctr" eaLnBrk="1" hangingPunct="1">
              <a:buFont typeface="Arial" charset="0"/>
              <a:buNone/>
              <a:defRPr/>
            </a:pPr>
            <a:r>
              <a:rPr lang="en-US" sz="2200" b="1" i="1" smtClean="0">
                <a:solidFill>
                  <a:schemeClr val="tx1">
                    <a:lumMod val="75000"/>
                    <a:lumOff val="25000"/>
                  </a:schemeClr>
                </a:solidFill>
              </a:rPr>
              <a:t>Tamara </a:t>
            </a:r>
            <a:r>
              <a:rPr lang="en-US" sz="2200" b="1" i="1" dirty="0" smtClean="0">
                <a:solidFill>
                  <a:schemeClr val="tx1">
                    <a:lumMod val="75000"/>
                    <a:lumOff val="25000"/>
                  </a:schemeClr>
                </a:solidFill>
              </a:rPr>
              <a:t>Reavis, Senior Adviser, Achieve</a:t>
            </a:r>
          </a:p>
          <a:p>
            <a:pPr algn="ctr" eaLnBrk="1" hangingPunct="1">
              <a:buFont typeface="Arial" charset="0"/>
              <a:buNone/>
              <a:defRPr/>
            </a:pPr>
            <a:r>
              <a:rPr lang="en-US" sz="2200" b="1" i="1" dirty="0" smtClean="0">
                <a:solidFill>
                  <a:schemeClr val="tx1">
                    <a:lumMod val="75000"/>
                    <a:lumOff val="25000"/>
                  </a:schemeClr>
                </a:solidFill>
                <a:hlinkClick r:id="rId3"/>
              </a:rPr>
              <a:t>treavis@achieve.org</a:t>
            </a:r>
            <a:r>
              <a:rPr lang="en-US" sz="2200" b="1" i="1" dirty="0" smtClean="0">
                <a:solidFill>
                  <a:schemeClr val="tx1">
                    <a:lumMod val="75000"/>
                    <a:lumOff val="25000"/>
                  </a:schemeClr>
                </a:solidFill>
              </a:rPr>
              <a:t> </a:t>
            </a:r>
            <a:endParaRPr lang="en-US" sz="2200" i="1" dirty="0" smtClean="0">
              <a:solidFill>
                <a:schemeClr val="tx1">
                  <a:lumMod val="75000"/>
                  <a:lumOff val="25000"/>
                </a:schemeClr>
              </a:solidFill>
            </a:endParaRPr>
          </a:p>
          <a:p>
            <a:pPr algn="ctr" eaLnBrk="1" hangingPunct="1">
              <a:buFont typeface="Arial" charset="0"/>
              <a:buNone/>
              <a:defRPr/>
            </a:pPr>
            <a:endParaRPr lang="en-US" sz="3600" b="1" dirty="0"/>
          </a:p>
          <a:p>
            <a:pPr algn="ctr" eaLnBrk="1" hangingPunct="1">
              <a:buFont typeface="Arial" charset="0"/>
              <a:buNone/>
              <a:defRPr/>
            </a:pPr>
            <a:endParaRPr lang="en-US" sz="3600" b="1" dirty="0"/>
          </a:p>
        </p:txBody>
      </p:sp>
    </p:spTree>
    <p:extLst>
      <p:ext uri="{BB962C8B-B14F-4D97-AF65-F5344CB8AC3E}">
        <p14:creationId xmlns:p14="http://schemas.microsoft.com/office/powerpoint/2010/main" val="3384027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724400"/>
          </a:xfrm>
        </p:spPr>
        <p:txBody>
          <a:bodyPr/>
          <a:lstStyle/>
          <a:p>
            <a:pPr marL="457200" indent="-457200">
              <a:spcBef>
                <a:spcPts val="0"/>
              </a:spcBef>
              <a:spcAft>
                <a:spcPts val="1200"/>
              </a:spcAft>
              <a:buSzPct val="100000"/>
              <a:buFont typeface="+mj-lt"/>
              <a:buAutoNum type="arabicPeriod"/>
            </a:pPr>
            <a:r>
              <a:rPr lang="en-US" dirty="0" smtClean="0"/>
              <a:t>Determine whether students are </a:t>
            </a:r>
            <a:r>
              <a:rPr lang="en-US" b="1" dirty="0" smtClean="0"/>
              <a:t>college and career ready or on track</a:t>
            </a:r>
          </a:p>
          <a:p>
            <a:pPr marL="457200" indent="-457200">
              <a:spcBef>
                <a:spcPts val="0"/>
              </a:spcBef>
              <a:spcAft>
                <a:spcPts val="1200"/>
              </a:spcAft>
              <a:buSzPct val="100000"/>
              <a:buFont typeface="+mj-lt"/>
              <a:buAutoNum type="arabicPeriod"/>
            </a:pPr>
            <a:r>
              <a:rPr lang="en-US" dirty="0" smtClean="0"/>
              <a:t>Connect to the </a:t>
            </a:r>
            <a:r>
              <a:rPr lang="en-US" b="1" dirty="0" smtClean="0"/>
              <a:t>Common Core State Standards</a:t>
            </a:r>
            <a:r>
              <a:rPr lang="en-US" dirty="0" smtClean="0"/>
              <a:t> </a:t>
            </a:r>
          </a:p>
          <a:p>
            <a:pPr marL="457200" indent="-457200">
              <a:spcBef>
                <a:spcPts val="0"/>
              </a:spcBef>
              <a:spcAft>
                <a:spcPts val="1200"/>
              </a:spcAft>
              <a:buSzPct val="100000"/>
              <a:buFont typeface="+mj-lt"/>
              <a:buAutoNum type="arabicPeriod"/>
            </a:pPr>
            <a:r>
              <a:rPr lang="en-US" dirty="0" smtClean="0"/>
              <a:t>Measure the </a:t>
            </a:r>
            <a:r>
              <a:rPr lang="en-US" b="1" dirty="0" smtClean="0"/>
              <a:t>full range of student performance,</a:t>
            </a:r>
            <a:r>
              <a:rPr lang="en-US" dirty="0" smtClean="0"/>
              <a:t> including that of high- and low-achieving students</a:t>
            </a:r>
          </a:p>
          <a:p>
            <a:pPr marL="457200" indent="-457200">
              <a:spcBef>
                <a:spcPts val="0"/>
              </a:spcBef>
              <a:spcAft>
                <a:spcPts val="1200"/>
              </a:spcAft>
              <a:buSzPct val="100000"/>
              <a:buFont typeface="+mj-lt"/>
              <a:buAutoNum type="arabicPeriod"/>
            </a:pPr>
            <a:r>
              <a:rPr lang="en-US" dirty="0" smtClean="0"/>
              <a:t>Provide educators </a:t>
            </a:r>
            <a:r>
              <a:rPr lang="en-US" b="1" dirty="0" smtClean="0"/>
              <a:t>data throughout the year</a:t>
            </a:r>
            <a:r>
              <a:rPr lang="en-US" dirty="0" smtClean="0"/>
              <a:t> to inform instruction</a:t>
            </a:r>
          </a:p>
          <a:p>
            <a:pPr marL="457200" indent="-457200">
              <a:spcBef>
                <a:spcPts val="0"/>
              </a:spcBef>
              <a:spcAft>
                <a:spcPts val="1200"/>
              </a:spcAft>
              <a:buSzPct val="100000"/>
              <a:buFont typeface="+mj-lt"/>
              <a:buAutoNum type="arabicPeriod"/>
            </a:pPr>
            <a:r>
              <a:rPr lang="en-US" dirty="0" smtClean="0"/>
              <a:t>Create innovative </a:t>
            </a:r>
            <a:r>
              <a:rPr lang="en-US" b="1" dirty="0" smtClean="0"/>
              <a:t>21st century, technology-based assessments</a:t>
            </a:r>
            <a:endParaRPr lang="en-US" sz="2000" dirty="0" smtClean="0"/>
          </a:p>
          <a:p>
            <a:pPr marL="457200" indent="-457200">
              <a:spcBef>
                <a:spcPts val="0"/>
              </a:spcBef>
              <a:spcAft>
                <a:spcPts val="1200"/>
              </a:spcAft>
              <a:buSzPct val="100000"/>
              <a:buFont typeface="+mj-lt"/>
              <a:buAutoNum type="arabicPeriod"/>
            </a:pPr>
            <a:r>
              <a:rPr lang="en-US" dirty="0" smtClean="0"/>
              <a:t>Be </a:t>
            </a:r>
            <a:r>
              <a:rPr lang="en-US" b="1" dirty="0" smtClean="0"/>
              <a:t>affordable</a:t>
            </a:r>
            <a:r>
              <a:rPr lang="en-US" dirty="0" smtClean="0"/>
              <a:t> and </a:t>
            </a:r>
            <a:r>
              <a:rPr lang="en-US" b="1" dirty="0" smtClean="0"/>
              <a:t>sustainable  </a:t>
            </a:r>
          </a:p>
        </p:txBody>
      </p:sp>
      <p:sp>
        <p:nvSpPr>
          <p:cNvPr id="3" name="Title 2"/>
          <p:cNvSpPr>
            <a:spLocks noGrp="1"/>
          </p:cNvSpPr>
          <p:nvPr>
            <p:ph type="title"/>
          </p:nvPr>
        </p:nvSpPr>
        <p:spPr/>
        <p:txBody>
          <a:bodyPr/>
          <a:lstStyle/>
          <a:p>
            <a:r>
              <a:rPr lang="en-US" dirty="0" smtClean="0"/>
              <a:t>PARCC Priorities</a:t>
            </a:r>
            <a:endParaRPr lang="en-US" strike="sngStrike" dirty="0"/>
          </a:p>
        </p:txBody>
      </p:sp>
      <p:sp>
        <p:nvSpPr>
          <p:cNvPr id="4" name="Slide Number Placeholder 3"/>
          <p:cNvSpPr>
            <a:spLocks noGrp="1"/>
          </p:cNvSpPr>
          <p:nvPr>
            <p:ph type="sldNum" sz="quarter" idx="10"/>
          </p:nvPr>
        </p:nvSpPr>
        <p:spPr/>
        <p:txBody>
          <a:bodyPr>
            <a:noAutofit/>
          </a:bodyPr>
          <a:lstStyle/>
          <a:p>
            <a:pPr>
              <a:defRPr/>
            </a:pPr>
            <a:fld id="{C5B5723D-93F0-4B4C-B2F2-E20AB2C187DF}" type="slidenum">
              <a:rPr lang="en-US" smtClean="0">
                <a:solidFill>
                  <a:srgbClr val="847E7F"/>
                </a:solidFill>
              </a:rPr>
              <a:pPr>
                <a:defRPr/>
              </a:pPr>
              <a:t>4</a:t>
            </a:fld>
            <a:endParaRPr lang="en-US" dirty="0">
              <a:solidFill>
                <a:srgbClr val="847E7F"/>
              </a:solidFill>
            </a:endParaRPr>
          </a:p>
        </p:txBody>
      </p:sp>
    </p:spTree>
    <p:extLst>
      <p:ext uri="{BB962C8B-B14F-4D97-AF65-F5344CB8AC3E}">
        <p14:creationId xmlns:p14="http://schemas.microsoft.com/office/powerpoint/2010/main" val="1300615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How Will PARCC Be Different?</a:t>
            </a:r>
          </a:p>
        </p:txBody>
      </p:sp>
      <p:sp>
        <p:nvSpPr>
          <p:cNvPr id="6" name="Text Placeholder 2"/>
          <p:cNvSpPr>
            <a:spLocks noGrp="1"/>
          </p:cNvSpPr>
          <p:nvPr>
            <p:ph idx="1"/>
          </p:nvPr>
        </p:nvSpPr>
        <p:spPr/>
        <p:txBody>
          <a:bodyPr/>
          <a:lstStyle/>
          <a:p>
            <a:pPr marL="0" indent="0">
              <a:spcAft>
                <a:spcPts val="1800"/>
              </a:spcAft>
              <a:buNone/>
            </a:pPr>
            <a:r>
              <a:rPr lang="en-US" sz="2400" b="1" dirty="0" smtClean="0">
                <a:solidFill>
                  <a:srgbClr val="8F23B3"/>
                </a:solidFill>
              </a:rPr>
              <a:t>Students:</a:t>
            </a:r>
            <a:r>
              <a:rPr lang="en-US" sz="2000" b="1" i="1" dirty="0" smtClean="0"/>
              <a:t> </a:t>
            </a:r>
            <a:r>
              <a:rPr lang="en-US" sz="2400" dirty="0" smtClean="0"/>
              <a:t>Will </a:t>
            </a:r>
            <a:r>
              <a:rPr lang="en-US" sz="2400" dirty="0"/>
              <a:t>know if they are </a:t>
            </a:r>
            <a:r>
              <a:rPr lang="en-US" sz="2400" b="1" dirty="0"/>
              <a:t>on track</a:t>
            </a:r>
            <a:r>
              <a:rPr lang="en-US" sz="2400" dirty="0"/>
              <a:t> </a:t>
            </a:r>
            <a:br>
              <a:rPr lang="en-US" sz="2400" dirty="0"/>
            </a:br>
            <a:r>
              <a:rPr lang="en-US" sz="2400" dirty="0"/>
              <a:t>to graduate ready for </a:t>
            </a:r>
            <a:r>
              <a:rPr lang="en-US" sz="2400" dirty="0" smtClean="0"/>
              <a:t>college/careers</a:t>
            </a:r>
            <a:endParaRPr lang="en-US" sz="2000" dirty="0"/>
          </a:p>
          <a:p>
            <a:pPr marL="0" indent="0">
              <a:spcAft>
                <a:spcPts val="1800"/>
              </a:spcAft>
              <a:buNone/>
            </a:pPr>
            <a:r>
              <a:rPr lang="en-US" sz="2400" b="1" dirty="0" smtClean="0">
                <a:solidFill>
                  <a:srgbClr val="8F23B3"/>
                </a:solidFill>
              </a:rPr>
              <a:t>Teachers:</a:t>
            </a:r>
            <a:r>
              <a:rPr lang="en-US" sz="2000" b="1" i="1" dirty="0" smtClean="0"/>
              <a:t> </a:t>
            </a:r>
            <a:r>
              <a:rPr lang="en-US" sz="2400" dirty="0" smtClean="0"/>
              <a:t>Will have access to </a:t>
            </a:r>
            <a:r>
              <a:rPr lang="en-US" sz="2400" b="1" dirty="0" smtClean="0"/>
              <a:t>timely </a:t>
            </a:r>
            <a:br>
              <a:rPr lang="en-US" sz="2400" b="1" dirty="0" smtClean="0"/>
            </a:br>
            <a:r>
              <a:rPr lang="en-US" sz="2400" b="1" dirty="0" smtClean="0"/>
              <a:t>data</a:t>
            </a:r>
            <a:r>
              <a:rPr lang="en-US" sz="2400" dirty="0" smtClean="0"/>
              <a:t> to </a:t>
            </a:r>
            <a:r>
              <a:rPr lang="en-US" sz="2400" dirty="0"/>
              <a:t>guide learning and </a:t>
            </a:r>
            <a:r>
              <a:rPr lang="en-US" sz="2400" dirty="0" smtClean="0"/>
              <a:t>instruction</a:t>
            </a:r>
          </a:p>
          <a:p>
            <a:pPr marL="0" indent="0">
              <a:spcAft>
                <a:spcPts val="1800"/>
              </a:spcAft>
              <a:buNone/>
            </a:pPr>
            <a:r>
              <a:rPr lang="en-US" sz="2400" b="1" dirty="0" smtClean="0">
                <a:solidFill>
                  <a:srgbClr val="8F23B3"/>
                </a:solidFill>
              </a:rPr>
              <a:t>Parents: </a:t>
            </a:r>
            <a:r>
              <a:rPr lang="en-US" sz="2400" dirty="0" smtClean="0"/>
              <a:t>Will have </a:t>
            </a:r>
            <a:r>
              <a:rPr lang="en-US" sz="2400" b="1" dirty="0" smtClean="0"/>
              <a:t>clear and timely </a:t>
            </a:r>
            <a:br>
              <a:rPr lang="en-US" sz="2400" b="1" dirty="0" smtClean="0"/>
            </a:br>
            <a:r>
              <a:rPr lang="en-US" sz="2400" b="1" dirty="0" smtClean="0"/>
              <a:t>information</a:t>
            </a:r>
            <a:r>
              <a:rPr lang="en-US" sz="2400" dirty="0" smtClean="0"/>
              <a:t> about student progress</a:t>
            </a:r>
            <a:endParaRPr lang="en-US" sz="2000" dirty="0" smtClean="0"/>
          </a:p>
          <a:p>
            <a:pPr marL="0" indent="0">
              <a:spcAft>
                <a:spcPts val="1800"/>
              </a:spcAft>
              <a:buNone/>
            </a:pPr>
            <a:r>
              <a:rPr lang="en-US" sz="2400" b="1" dirty="0" smtClean="0">
                <a:solidFill>
                  <a:srgbClr val="8F23B3"/>
                </a:solidFill>
              </a:rPr>
              <a:t>States:</a:t>
            </a:r>
            <a:r>
              <a:rPr lang="en-US" sz="2000" b="1" i="1" dirty="0" smtClean="0"/>
              <a:t> </a:t>
            </a:r>
            <a:r>
              <a:rPr lang="en-US" sz="2400" dirty="0" smtClean="0"/>
              <a:t>Will have </a:t>
            </a:r>
            <a:r>
              <a:rPr lang="en-US" sz="2400" b="1" dirty="0" smtClean="0"/>
              <a:t>valid results</a:t>
            </a:r>
            <a:r>
              <a:rPr lang="en-US" sz="2400" dirty="0" smtClean="0"/>
              <a:t> that are comparable across</a:t>
            </a:r>
            <a:r>
              <a:rPr lang="en-US" sz="2400" dirty="0" smtClean="0">
                <a:solidFill>
                  <a:srgbClr val="FF0000"/>
                </a:solidFill>
              </a:rPr>
              <a:t> </a:t>
            </a:r>
            <a:r>
              <a:rPr lang="en-US" sz="2400" dirty="0" smtClean="0"/>
              <a:t>borders</a:t>
            </a:r>
            <a:endParaRPr lang="en-US" sz="2400" strike="sngStrike" dirty="0" smtClean="0"/>
          </a:p>
          <a:p>
            <a:pPr marL="0" indent="0">
              <a:buNone/>
            </a:pPr>
            <a:endParaRPr lang="en-US" sz="2400" dirty="0" smtClean="0"/>
          </a:p>
          <a:p>
            <a:pPr marL="0" indent="0">
              <a:buNone/>
            </a:pPr>
            <a:endParaRPr lang="en-US" sz="2000" dirty="0"/>
          </a:p>
        </p:txBody>
      </p:sp>
      <p:pic>
        <p:nvPicPr>
          <p:cNvPr id="7" name="Picture 6" descr="Graduate-Parents-PANEL.jpg"/>
          <p:cNvPicPr>
            <a:picLocks noChangeAspect="1"/>
          </p:cNvPicPr>
          <p:nvPr/>
        </p:nvPicPr>
        <p:blipFill>
          <a:blip r:embed="rId2"/>
          <a:stretch>
            <a:fillRect/>
          </a:stretch>
        </p:blipFill>
        <p:spPr>
          <a:xfrm>
            <a:off x="5562600" y="2057400"/>
            <a:ext cx="3175176" cy="2119430"/>
          </a:xfrm>
          <a:prstGeom prst="rect">
            <a:avLst/>
          </a:prstGeom>
          <a:effectLst/>
        </p:spPr>
      </p:pic>
    </p:spTree>
    <p:extLst>
      <p:ext uri="{BB962C8B-B14F-4D97-AF65-F5344CB8AC3E}">
        <p14:creationId xmlns:p14="http://schemas.microsoft.com/office/powerpoint/2010/main" val="1730485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Ctr="0" compatLnSpc="1">
            <a:prstTxWarp prst="textNoShape">
              <a:avLst/>
            </a:prstTxWarp>
          </a:bodyPr>
          <a:lstStyle/>
          <a:p>
            <a:pPr marL="168267"/>
            <a:r>
              <a:rPr lang="en-US" dirty="0" smtClean="0"/>
              <a:t>Getting All Students College and </a:t>
            </a:r>
            <a:br>
              <a:rPr lang="en-US" dirty="0" smtClean="0"/>
            </a:br>
            <a:r>
              <a:rPr lang="en-US" dirty="0" smtClean="0"/>
              <a:t>Career Ready</a:t>
            </a:r>
          </a:p>
        </p:txBody>
      </p:sp>
      <p:graphicFrame>
        <p:nvGraphicFramePr>
          <p:cNvPr id="11" name="Diagram 10"/>
          <p:cNvGraphicFramePr/>
          <p:nvPr>
            <p:extLst>
              <p:ext uri="{D42A27DB-BD31-4B8C-83A1-F6EECF244321}">
                <p14:modId xmlns:p14="http://schemas.microsoft.com/office/powerpoint/2010/main" val="3961800232"/>
              </p:ext>
            </p:extLst>
          </p:nvPr>
        </p:nvGraphicFramePr>
        <p:xfrm>
          <a:off x="-457200" y="1371600"/>
          <a:ext cx="8382000" cy="307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Rectangular Callout 11"/>
          <p:cNvSpPr/>
          <p:nvPr/>
        </p:nvSpPr>
        <p:spPr>
          <a:xfrm>
            <a:off x="228600" y="3759199"/>
            <a:ext cx="1981200" cy="1828800"/>
          </a:xfrm>
          <a:prstGeom prst="wedgeRectCallout">
            <a:avLst>
              <a:gd name="adj1" fmla="val -20385"/>
              <a:gd name="adj2" fmla="val -72981"/>
            </a:avLst>
          </a:prstGeom>
          <a:solidFill>
            <a:srgbClr val="8F23B3">
              <a:alpha val="21000"/>
            </a:srgbClr>
          </a:solidFill>
          <a:ln>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a:defRPr/>
            </a:pPr>
            <a:r>
              <a:rPr lang="en-US" sz="1600" b="1" dirty="0" smtClean="0">
                <a:solidFill>
                  <a:schemeClr val="tx1"/>
                </a:solidFill>
              </a:rPr>
              <a:t>Voluntary K–2 assessment </a:t>
            </a:r>
            <a:r>
              <a:rPr lang="en-US" sz="1400" dirty="0">
                <a:solidFill>
                  <a:schemeClr val="tx1"/>
                </a:solidFill>
              </a:rPr>
              <a:t>being developed, aligned to </a:t>
            </a:r>
            <a:r>
              <a:rPr lang="en-US" sz="1400" dirty="0" smtClean="0">
                <a:solidFill>
                  <a:schemeClr val="tx1"/>
                </a:solidFill>
              </a:rPr>
              <a:t>the Common Core State Standards</a:t>
            </a:r>
            <a:endParaRPr lang="en-US" sz="1400" dirty="0">
              <a:solidFill>
                <a:schemeClr val="tx1"/>
              </a:solidFill>
            </a:endParaRPr>
          </a:p>
        </p:txBody>
      </p:sp>
      <p:sp>
        <p:nvSpPr>
          <p:cNvPr id="13" name="Rectangular Callout 12"/>
          <p:cNvSpPr/>
          <p:nvPr/>
        </p:nvSpPr>
        <p:spPr>
          <a:xfrm>
            <a:off x="2286000" y="3759199"/>
            <a:ext cx="1981200" cy="1828800"/>
          </a:xfrm>
          <a:prstGeom prst="wedgeRectCallout">
            <a:avLst>
              <a:gd name="adj1" fmla="val -22249"/>
              <a:gd name="adj2" fmla="val -73326"/>
            </a:avLst>
          </a:prstGeom>
          <a:solidFill>
            <a:srgbClr val="8F23B3">
              <a:alpha val="21000"/>
            </a:srgbClr>
          </a:solidFill>
          <a:ln>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a:defRPr/>
            </a:pPr>
            <a:r>
              <a:rPr lang="en-US" sz="1600" b="1" dirty="0">
                <a:solidFill>
                  <a:schemeClr val="tx1"/>
                </a:solidFill>
              </a:rPr>
              <a:t>Timely </a:t>
            </a:r>
            <a:r>
              <a:rPr lang="en-US" sz="1600" b="1" dirty="0" smtClean="0">
                <a:solidFill>
                  <a:schemeClr val="tx1"/>
                </a:solidFill>
              </a:rPr>
              <a:t>data </a:t>
            </a:r>
            <a:r>
              <a:rPr lang="en-US" sz="1400" dirty="0">
                <a:solidFill>
                  <a:schemeClr val="tx1"/>
                </a:solidFill>
              </a:rPr>
              <a:t>showing </a:t>
            </a:r>
            <a:r>
              <a:rPr lang="en-US" sz="1400" dirty="0" smtClean="0">
                <a:solidFill>
                  <a:schemeClr val="tx1"/>
                </a:solidFill>
              </a:rPr>
              <a:t>whether </a:t>
            </a:r>
            <a:r>
              <a:rPr lang="en-US" sz="1400" dirty="0">
                <a:solidFill>
                  <a:schemeClr val="tx1"/>
                </a:solidFill>
              </a:rPr>
              <a:t>ALL students are </a:t>
            </a:r>
            <a:r>
              <a:rPr lang="en-US" sz="1400" dirty="0" smtClean="0">
                <a:solidFill>
                  <a:schemeClr val="tx1"/>
                </a:solidFill>
              </a:rPr>
              <a:t>on track for college </a:t>
            </a:r>
            <a:r>
              <a:rPr lang="en-US" sz="1400" dirty="0">
                <a:solidFill>
                  <a:schemeClr val="tx1"/>
                </a:solidFill>
              </a:rPr>
              <a:t>and career readiness</a:t>
            </a:r>
          </a:p>
        </p:txBody>
      </p:sp>
      <p:sp>
        <p:nvSpPr>
          <p:cNvPr id="14" name="Rectangular Callout 13"/>
          <p:cNvSpPr/>
          <p:nvPr/>
        </p:nvSpPr>
        <p:spPr>
          <a:xfrm>
            <a:off x="4343400" y="3759199"/>
            <a:ext cx="1981200" cy="1828800"/>
          </a:xfrm>
          <a:prstGeom prst="wedgeRectCallout">
            <a:avLst>
              <a:gd name="adj1" fmla="val 34591"/>
              <a:gd name="adj2" fmla="val -77545"/>
            </a:avLst>
          </a:prstGeom>
          <a:solidFill>
            <a:srgbClr val="8F23B3">
              <a:alpha val="21000"/>
            </a:srgbClr>
          </a:solidFill>
          <a:ln>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a:defRPr/>
            </a:pPr>
            <a:r>
              <a:rPr lang="en-US" sz="1600" b="1" dirty="0">
                <a:solidFill>
                  <a:schemeClr val="tx1"/>
                </a:solidFill>
              </a:rPr>
              <a:t>College readiness score </a:t>
            </a:r>
            <a:r>
              <a:rPr lang="en-US" sz="1400" dirty="0">
                <a:solidFill>
                  <a:schemeClr val="tx1"/>
                </a:solidFill>
              </a:rPr>
              <a:t>to identify who is ready for college-level coursework</a:t>
            </a:r>
          </a:p>
        </p:txBody>
      </p:sp>
      <p:sp>
        <p:nvSpPr>
          <p:cNvPr id="15" name="TextBox 15"/>
          <p:cNvSpPr txBox="1">
            <a:spLocks noChangeArrowheads="1"/>
          </p:cNvSpPr>
          <p:nvPr/>
        </p:nvSpPr>
        <p:spPr bwMode="auto">
          <a:xfrm>
            <a:off x="7315200" y="2158999"/>
            <a:ext cx="1676400" cy="1477323"/>
          </a:xfrm>
          <a:prstGeom prst="rect">
            <a:avLst/>
          </a:prstGeom>
          <a:solidFill>
            <a:srgbClr val="0091B2"/>
          </a:solidFill>
          <a:ln w="28575">
            <a:solidFill>
              <a:srgbClr val="0091B2"/>
            </a:solidFill>
            <a:miter lim="800000"/>
            <a:headEnd/>
            <a:tailEnd/>
          </a:ln>
          <a:extLst/>
        </p:spPr>
        <p:txBody>
          <a:bodyPr lIns="91436" tIns="45718" rIns="91436" bIns="45718">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dirty="0" smtClean="0">
                <a:solidFill>
                  <a:schemeClr val="bg1"/>
                </a:solidFill>
                <a:latin typeface="Calibri" pitchFamily="34" charset="0"/>
              </a:rPr>
              <a:t>Success In </a:t>
            </a:r>
            <a:br>
              <a:rPr lang="en-US" b="1" dirty="0" smtClean="0">
                <a:solidFill>
                  <a:schemeClr val="bg1"/>
                </a:solidFill>
                <a:latin typeface="Calibri" pitchFamily="34" charset="0"/>
              </a:rPr>
            </a:br>
            <a:r>
              <a:rPr lang="en-US" b="1" dirty="0" smtClean="0">
                <a:solidFill>
                  <a:schemeClr val="bg1"/>
                </a:solidFill>
                <a:latin typeface="Calibri" pitchFamily="34" charset="0"/>
              </a:rPr>
              <a:t>first-year, credit-bearing, postsecondary </a:t>
            </a:r>
            <a:r>
              <a:rPr lang="en-US" b="1" dirty="0">
                <a:solidFill>
                  <a:schemeClr val="bg1"/>
                </a:solidFill>
                <a:latin typeface="Calibri" pitchFamily="34" charset="0"/>
              </a:rPr>
              <a:t>c</a:t>
            </a:r>
            <a:r>
              <a:rPr lang="en-US" b="1" dirty="0" smtClean="0">
                <a:solidFill>
                  <a:schemeClr val="bg1"/>
                </a:solidFill>
                <a:latin typeface="Calibri" pitchFamily="34" charset="0"/>
              </a:rPr>
              <a:t>oursework</a:t>
            </a:r>
            <a:endParaRPr lang="en-US" b="1" dirty="0">
              <a:solidFill>
                <a:schemeClr val="bg1"/>
              </a:solidFill>
              <a:latin typeface="Calibri" pitchFamily="34" charset="0"/>
            </a:endParaRPr>
          </a:p>
        </p:txBody>
      </p:sp>
      <p:sp>
        <p:nvSpPr>
          <p:cNvPr id="16" name="Rectangular Callout 15"/>
          <p:cNvSpPr/>
          <p:nvPr/>
        </p:nvSpPr>
        <p:spPr>
          <a:xfrm>
            <a:off x="6400800" y="3759199"/>
            <a:ext cx="2133600" cy="1828800"/>
          </a:xfrm>
          <a:prstGeom prst="wedgeRectCallout">
            <a:avLst>
              <a:gd name="adj1" fmla="val -40732"/>
              <a:gd name="adj2" fmla="val -75268"/>
            </a:avLst>
          </a:prstGeom>
          <a:solidFill>
            <a:srgbClr val="8F23B3">
              <a:alpha val="21000"/>
            </a:srgbClr>
          </a:solidFill>
          <a:ln>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a:defRPr/>
            </a:pPr>
            <a:r>
              <a:rPr lang="en-US" sz="1600" b="1" dirty="0">
                <a:solidFill>
                  <a:schemeClr val="tx1"/>
                </a:solidFill>
              </a:rPr>
              <a:t>Targeted interventions </a:t>
            </a:r>
            <a:r>
              <a:rPr lang="en-US" sz="1600" b="1" dirty="0" smtClean="0">
                <a:solidFill>
                  <a:schemeClr val="tx1"/>
                </a:solidFill>
              </a:rPr>
              <a:t>and supports</a:t>
            </a:r>
            <a:r>
              <a:rPr lang="en-US" sz="1600" b="1" dirty="0">
                <a:solidFill>
                  <a:schemeClr val="tx1"/>
                </a:solidFill>
              </a:rPr>
              <a:t>:</a:t>
            </a:r>
          </a:p>
          <a:p>
            <a:pPr marL="100584" indent="-100584">
              <a:buFont typeface="Arial"/>
              <a:buChar char="•"/>
              <a:defRPr/>
            </a:pPr>
            <a:r>
              <a:rPr lang="en-US" sz="1400" dirty="0" smtClean="0">
                <a:solidFill>
                  <a:schemeClr val="tx1"/>
                </a:solidFill>
              </a:rPr>
              <a:t>State-developed 12th-grade </a:t>
            </a:r>
            <a:r>
              <a:rPr lang="en-US" sz="1400" dirty="0">
                <a:solidFill>
                  <a:schemeClr val="tx1"/>
                </a:solidFill>
              </a:rPr>
              <a:t>bridge </a:t>
            </a:r>
            <a:r>
              <a:rPr lang="en-US" sz="1400" dirty="0" smtClean="0">
                <a:solidFill>
                  <a:schemeClr val="tx1"/>
                </a:solidFill>
              </a:rPr>
              <a:t>courses</a:t>
            </a:r>
            <a:endParaRPr lang="en-US" sz="1400" dirty="0">
              <a:solidFill>
                <a:schemeClr val="tx1"/>
              </a:solidFill>
            </a:endParaRPr>
          </a:p>
        </p:txBody>
      </p:sp>
      <p:sp>
        <p:nvSpPr>
          <p:cNvPr id="17" name="TextBox 16"/>
          <p:cNvSpPr txBox="1"/>
          <p:nvPr/>
        </p:nvSpPr>
        <p:spPr>
          <a:xfrm>
            <a:off x="381000" y="2006599"/>
            <a:ext cx="6172200" cy="400110"/>
          </a:xfrm>
          <a:prstGeom prst="rect">
            <a:avLst/>
          </a:prstGeom>
          <a:noFill/>
        </p:spPr>
        <p:txBody>
          <a:bodyPr wrap="square" rtlCol="0">
            <a:spAutoFit/>
          </a:bodyPr>
          <a:lstStyle/>
          <a:p>
            <a:pPr algn="ctr"/>
            <a:r>
              <a:rPr lang="en-US" sz="2000" b="1" i="1" dirty="0" smtClean="0">
                <a:solidFill>
                  <a:srgbClr val="0091B2"/>
                </a:solidFill>
              </a:rPr>
              <a:t>Ongoing student support/interventions</a:t>
            </a:r>
            <a:endParaRPr lang="en-US" sz="2000" b="1" i="1" dirty="0">
              <a:solidFill>
                <a:srgbClr val="0091B2"/>
              </a:solidFill>
            </a:endParaRPr>
          </a:p>
        </p:txBody>
      </p:sp>
      <p:sp>
        <p:nvSpPr>
          <p:cNvPr id="18" name="Rounded Rectangle 17"/>
          <p:cNvSpPr/>
          <p:nvPr/>
        </p:nvSpPr>
        <p:spPr>
          <a:xfrm>
            <a:off x="228600" y="5867400"/>
            <a:ext cx="8305800" cy="304800"/>
          </a:xfrm>
          <a:prstGeom prst="roundRect">
            <a:avLst/>
          </a:prstGeom>
          <a:solidFill>
            <a:srgbClr val="0091B2"/>
          </a:solidFill>
          <a:ln>
            <a:solidFill>
              <a:srgbClr val="0091B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t>Professional development for educators</a:t>
            </a:r>
            <a:endParaRPr lang="en-US" i="1" dirty="0"/>
          </a:p>
        </p:txBody>
      </p:sp>
    </p:spTree>
    <p:extLst>
      <p:ext uri="{BB962C8B-B14F-4D97-AF65-F5344CB8AC3E}">
        <p14:creationId xmlns:p14="http://schemas.microsoft.com/office/powerpoint/2010/main" val="36827702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0800" y="0"/>
            <a:ext cx="6553200" cy="1219200"/>
          </a:xfrm>
        </p:spPr>
        <p:txBody>
          <a:bodyPr/>
          <a:lstStyle/>
          <a:p>
            <a:r>
              <a:rPr lang="en-US" dirty="0"/>
              <a:t>Assessments</a:t>
            </a:r>
            <a:br>
              <a:rPr lang="en-US" dirty="0"/>
            </a:br>
            <a:r>
              <a:rPr lang="en-US" dirty="0">
                <a:latin typeface="Calibri" pitchFamily="26" charset="0"/>
              </a:rPr>
              <a:t>ELA/Literacy and </a:t>
            </a:r>
            <a:r>
              <a:rPr lang="en-US" dirty="0" smtClean="0">
                <a:latin typeface="Calibri" pitchFamily="26" charset="0"/>
              </a:rPr>
              <a:t>Mathematics, Grades </a:t>
            </a:r>
            <a:r>
              <a:rPr lang="en-US" dirty="0">
                <a:latin typeface="Calibri" pitchFamily="26" charset="0"/>
              </a:rPr>
              <a:t>3–11</a:t>
            </a:r>
            <a:endParaRPr lang="en-US" dirty="0"/>
          </a:p>
        </p:txBody>
      </p:sp>
      <p:sp>
        <p:nvSpPr>
          <p:cNvPr id="101" name="Rectangle 100"/>
          <p:cNvSpPr/>
          <p:nvPr/>
        </p:nvSpPr>
        <p:spPr>
          <a:xfrm>
            <a:off x="259278" y="1833265"/>
            <a:ext cx="8763000" cy="457200"/>
          </a:xfrm>
          <a:prstGeom prst="rect">
            <a:avLst/>
          </a:prstGeom>
          <a:gradFill flip="none" rotWithShape="1">
            <a:gsLst>
              <a:gs pos="0">
                <a:srgbClr val="847E7F">
                  <a:alpha val="75000"/>
                </a:srgbClr>
              </a:gs>
              <a:gs pos="100000">
                <a:srgbClr val="8F23B3">
                  <a:alpha val="75000"/>
                </a:srgbClr>
              </a:gs>
            </a:gsLst>
            <a:lin ang="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2" name="Picture 101" descr="computer2.png"/>
          <p:cNvPicPr>
            <a:picLocks noChangeAspect="1"/>
          </p:cNvPicPr>
          <p:nvPr/>
        </p:nvPicPr>
        <p:blipFill>
          <a:blip r:embed="rId2"/>
          <a:stretch>
            <a:fillRect/>
          </a:stretch>
        </p:blipFill>
        <p:spPr>
          <a:xfrm>
            <a:off x="2088078" y="4347865"/>
            <a:ext cx="1600200" cy="1371600"/>
          </a:xfrm>
          <a:prstGeom prst="rect">
            <a:avLst/>
          </a:prstGeom>
        </p:spPr>
      </p:pic>
      <p:pic>
        <p:nvPicPr>
          <p:cNvPr id="103" name="Picture 102" descr="computer2.png"/>
          <p:cNvPicPr>
            <a:picLocks noChangeAspect="1"/>
          </p:cNvPicPr>
          <p:nvPr/>
        </p:nvPicPr>
        <p:blipFill>
          <a:blip r:embed="rId2"/>
          <a:stretch>
            <a:fillRect/>
          </a:stretch>
        </p:blipFill>
        <p:spPr>
          <a:xfrm>
            <a:off x="6660078" y="2823865"/>
            <a:ext cx="1600200" cy="1371600"/>
          </a:xfrm>
          <a:prstGeom prst="rect">
            <a:avLst/>
          </a:prstGeom>
        </p:spPr>
      </p:pic>
      <p:pic>
        <p:nvPicPr>
          <p:cNvPr id="104" name="Picture 103" descr="computer.png"/>
          <p:cNvPicPr>
            <a:picLocks noChangeAspect="1"/>
          </p:cNvPicPr>
          <p:nvPr/>
        </p:nvPicPr>
        <p:blipFill>
          <a:blip r:embed="rId3"/>
          <a:stretch>
            <a:fillRect/>
          </a:stretch>
        </p:blipFill>
        <p:spPr>
          <a:xfrm>
            <a:off x="2926277" y="2823865"/>
            <a:ext cx="1600200" cy="1371600"/>
          </a:xfrm>
          <a:prstGeom prst="rect">
            <a:avLst/>
          </a:prstGeom>
        </p:spPr>
      </p:pic>
      <p:sp>
        <p:nvSpPr>
          <p:cNvPr id="105" name="TextBox 104"/>
          <p:cNvSpPr txBox="1"/>
          <p:nvPr/>
        </p:nvSpPr>
        <p:spPr>
          <a:xfrm>
            <a:off x="259278" y="1833265"/>
            <a:ext cx="1219200" cy="457200"/>
          </a:xfrm>
          <a:prstGeom prst="rect">
            <a:avLst/>
          </a:prstGeom>
          <a:noFill/>
        </p:spPr>
        <p:txBody>
          <a:bodyPr wrap="square" rtlCol="0">
            <a:spAutoFit/>
          </a:bodyPr>
          <a:lstStyle/>
          <a:p>
            <a:r>
              <a:rPr lang="en-US" sz="1200" i="1" dirty="0" smtClean="0">
                <a:solidFill>
                  <a:srgbClr val="000000"/>
                </a:solidFill>
                <a:latin typeface="+mj-lt"/>
              </a:rPr>
              <a:t>Beginning of School Year</a:t>
            </a:r>
            <a:endParaRPr lang="en-US" sz="1200" i="1" dirty="0">
              <a:solidFill>
                <a:srgbClr val="000000"/>
              </a:solidFill>
              <a:latin typeface="+mj-lt"/>
            </a:endParaRPr>
          </a:p>
        </p:txBody>
      </p:sp>
      <p:sp>
        <p:nvSpPr>
          <p:cNvPr id="106" name="TextBox 105"/>
          <p:cNvSpPr txBox="1"/>
          <p:nvPr/>
        </p:nvSpPr>
        <p:spPr>
          <a:xfrm>
            <a:off x="7955478" y="1833265"/>
            <a:ext cx="990601" cy="461665"/>
          </a:xfrm>
          <a:prstGeom prst="rect">
            <a:avLst/>
          </a:prstGeom>
          <a:noFill/>
        </p:spPr>
        <p:txBody>
          <a:bodyPr wrap="square" rtlCol="0">
            <a:spAutoFit/>
          </a:bodyPr>
          <a:lstStyle/>
          <a:p>
            <a:pPr algn="r"/>
            <a:r>
              <a:rPr lang="en-US" sz="1200" i="1" dirty="0" smtClean="0">
                <a:solidFill>
                  <a:srgbClr val="FFFFFF"/>
                </a:solidFill>
                <a:latin typeface="+mj-lt"/>
              </a:rPr>
              <a:t>End of </a:t>
            </a:r>
            <a:br>
              <a:rPr lang="en-US" sz="1200" i="1" dirty="0" smtClean="0">
                <a:solidFill>
                  <a:srgbClr val="FFFFFF"/>
                </a:solidFill>
                <a:latin typeface="+mj-lt"/>
              </a:rPr>
            </a:br>
            <a:r>
              <a:rPr lang="en-US" sz="1200" i="1" dirty="0" smtClean="0">
                <a:solidFill>
                  <a:srgbClr val="FFFFFF"/>
                </a:solidFill>
                <a:latin typeface="+mj-lt"/>
              </a:rPr>
              <a:t>School Year</a:t>
            </a:r>
            <a:endParaRPr lang="en-US" sz="1200" i="1" dirty="0">
              <a:solidFill>
                <a:srgbClr val="FFFFFF"/>
              </a:solidFill>
              <a:latin typeface="+mj-lt"/>
            </a:endParaRPr>
          </a:p>
        </p:txBody>
      </p:sp>
      <p:pic>
        <p:nvPicPr>
          <p:cNvPr id="107" name="Picture 106" descr="computer.png"/>
          <p:cNvPicPr>
            <a:picLocks noChangeAspect="1"/>
          </p:cNvPicPr>
          <p:nvPr/>
        </p:nvPicPr>
        <p:blipFill>
          <a:blip r:embed="rId3"/>
          <a:stretch>
            <a:fillRect/>
          </a:stretch>
        </p:blipFill>
        <p:spPr>
          <a:xfrm>
            <a:off x="1173678" y="2823865"/>
            <a:ext cx="1600200" cy="1371600"/>
          </a:xfrm>
          <a:prstGeom prst="rect">
            <a:avLst/>
          </a:prstGeom>
        </p:spPr>
      </p:pic>
      <p:sp>
        <p:nvSpPr>
          <p:cNvPr id="108" name="TextBox 39"/>
          <p:cNvSpPr txBox="1">
            <a:spLocks noChangeArrowheads="1"/>
          </p:cNvSpPr>
          <p:nvPr/>
        </p:nvSpPr>
        <p:spPr bwMode="auto">
          <a:xfrm>
            <a:off x="1173679" y="2976265"/>
            <a:ext cx="1524000"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26" charset="-128"/>
              </a:defRPr>
            </a:lvl1pPr>
            <a:lvl2pPr marL="742950" indent="-285750" eaLnBrk="0" hangingPunct="0">
              <a:defRPr>
                <a:solidFill>
                  <a:schemeClr val="tx1"/>
                </a:solidFill>
                <a:latin typeface="Arial" charset="0"/>
                <a:ea typeface="ＭＳ Ｐゴシック" pitchFamily="26" charset="-128"/>
              </a:defRPr>
            </a:lvl2pPr>
            <a:lvl3pPr marL="1143000" indent="-228600" eaLnBrk="0" hangingPunct="0">
              <a:defRPr>
                <a:solidFill>
                  <a:schemeClr val="tx1"/>
                </a:solidFill>
                <a:latin typeface="Arial" charset="0"/>
                <a:ea typeface="ＭＳ Ｐゴシック" pitchFamily="26" charset="-128"/>
              </a:defRPr>
            </a:lvl3pPr>
            <a:lvl4pPr marL="1600200" indent="-228600" eaLnBrk="0" hangingPunct="0">
              <a:defRPr>
                <a:solidFill>
                  <a:schemeClr val="tx1"/>
                </a:solidFill>
                <a:latin typeface="Arial" charset="0"/>
                <a:ea typeface="ＭＳ Ｐゴシック" pitchFamily="26" charset="-128"/>
              </a:defRPr>
            </a:lvl4pPr>
            <a:lvl5pPr marL="2057400" indent="-228600" eaLnBrk="0" hangingPunct="0">
              <a:defRPr>
                <a:solidFill>
                  <a:schemeClr val="tx1"/>
                </a:solidFill>
                <a:latin typeface="Arial" charset="0"/>
                <a:ea typeface="ＭＳ Ｐゴシック" pitchFamily="26"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26"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26"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26"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26" charset="-128"/>
              </a:defRPr>
            </a:lvl9pPr>
          </a:lstStyle>
          <a:p>
            <a:pPr algn="ctr" eaLnBrk="1" hangingPunct="1"/>
            <a:r>
              <a:rPr lang="en-US" sz="1600" b="1" dirty="0" smtClean="0">
                <a:solidFill>
                  <a:srgbClr val="0091B2"/>
                </a:solidFill>
                <a:latin typeface="Calibri" pitchFamily="26" charset="0"/>
              </a:rPr>
              <a:t>Diagnostic</a:t>
            </a:r>
            <a:br>
              <a:rPr lang="en-US" sz="1600" b="1" dirty="0" smtClean="0">
                <a:solidFill>
                  <a:srgbClr val="0091B2"/>
                </a:solidFill>
                <a:latin typeface="Calibri" pitchFamily="26" charset="0"/>
              </a:rPr>
            </a:br>
            <a:r>
              <a:rPr lang="en-US" sz="1600" b="1" dirty="0" smtClean="0">
                <a:solidFill>
                  <a:srgbClr val="0091B2"/>
                </a:solidFill>
                <a:latin typeface="Calibri" pitchFamily="26" charset="0"/>
              </a:rPr>
              <a:t>Assessment</a:t>
            </a:r>
            <a:endParaRPr lang="en-US" sz="1600" b="1" dirty="0">
              <a:solidFill>
                <a:srgbClr val="0091B2"/>
              </a:solidFill>
              <a:latin typeface="Calibri" pitchFamily="26" charset="0"/>
            </a:endParaRPr>
          </a:p>
        </p:txBody>
      </p:sp>
      <p:sp>
        <p:nvSpPr>
          <p:cNvPr id="109" name="TextBox 48"/>
          <p:cNvSpPr txBox="1">
            <a:spLocks noChangeArrowheads="1"/>
          </p:cNvSpPr>
          <p:nvPr/>
        </p:nvSpPr>
        <p:spPr bwMode="auto">
          <a:xfrm>
            <a:off x="3002477" y="2976265"/>
            <a:ext cx="1447800" cy="584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6" tIns="45718" rIns="91436" bIns="45718">
            <a:spAutoFit/>
          </a:bodyPr>
          <a:lstStyle>
            <a:lvl1pPr eaLnBrk="0" hangingPunct="0">
              <a:defRPr>
                <a:solidFill>
                  <a:schemeClr val="tx1"/>
                </a:solidFill>
                <a:latin typeface="Arial" charset="0"/>
                <a:ea typeface="ＭＳ Ｐゴシック" pitchFamily="26" charset="-128"/>
              </a:defRPr>
            </a:lvl1pPr>
            <a:lvl2pPr marL="742950" indent="-285750" eaLnBrk="0" hangingPunct="0">
              <a:defRPr>
                <a:solidFill>
                  <a:schemeClr val="tx1"/>
                </a:solidFill>
                <a:latin typeface="Arial" charset="0"/>
                <a:ea typeface="ＭＳ Ｐゴシック" pitchFamily="26" charset="-128"/>
              </a:defRPr>
            </a:lvl2pPr>
            <a:lvl3pPr marL="1143000" indent="-228600" eaLnBrk="0" hangingPunct="0">
              <a:defRPr>
                <a:solidFill>
                  <a:schemeClr val="tx1"/>
                </a:solidFill>
                <a:latin typeface="Arial" charset="0"/>
                <a:ea typeface="ＭＳ Ｐゴシック" pitchFamily="26" charset="-128"/>
              </a:defRPr>
            </a:lvl3pPr>
            <a:lvl4pPr marL="1600200" indent="-228600" eaLnBrk="0" hangingPunct="0">
              <a:defRPr>
                <a:solidFill>
                  <a:schemeClr val="tx1"/>
                </a:solidFill>
                <a:latin typeface="Arial" charset="0"/>
                <a:ea typeface="ＭＳ Ｐゴシック" pitchFamily="26" charset="-128"/>
              </a:defRPr>
            </a:lvl4pPr>
            <a:lvl5pPr marL="2057400" indent="-228600" eaLnBrk="0" hangingPunct="0">
              <a:defRPr>
                <a:solidFill>
                  <a:schemeClr val="tx1"/>
                </a:solidFill>
                <a:latin typeface="Arial" charset="0"/>
                <a:ea typeface="ＭＳ Ｐゴシック" pitchFamily="26"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26"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26"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26"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26" charset="-128"/>
              </a:defRPr>
            </a:lvl9pPr>
          </a:lstStyle>
          <a:p>
            <a:pPr algn="ctr" eaLnBrk="1" hangingPunct="1"/>
            <a:r>
              <a:rPr lang="en-US" sz="1600" b="1" dirty="0">
                <a:solidFill>
                  <a:srgbClr val="0091B2"/>
                </a:solidFill>
                <a:latin typeface="Calibri" pitchFamily="26" charset="0"/>
              </a:rPr>
              <a:t>  Mid-Year </a:t>
            </a:r>
            <a:r>
              <a:rPr lang="en-US" sz="1600" b="1" dirty="0" smtClean="0">
                <a:solidFill>
                  <a:srgbClr val="0091B2"/>
                </a:solidFill>
                <a:latin typeface="Calibri" pitchFamily="26" charset="0"/>
              </a:rPr>
              <a:t>Assessment</a:t>
            </a:r>
            <a:endParaRPr lang="en-US" sz="1600" dirty="0">
              <a:solidFill>
                <a:srgbClr val="0091B2"/>
              </a:solidFill>
              <a:latin typeface="Calibri" pitchFamily="26" charset="0"/>
            </a:endParaRPr>
          </a:p>
        </p:txBody>
      </p:sp>
      <p:pic>
        <p:nvPicPr>
          <p:cNvPr id="110" name="Picture 109" descr="computer2.png"/>
          <p:cNvPicPr>
            <a:picLocks noChangeAspect="1"/>
          </p:cNvPicPr>
          <p:nvPr/>
        </p:nvPicPr>
        <p:blipFill>
          <a:blip r:embed="rId2"/>
          <a:stretch>
            <a:fillRect/>
          </a:stretch>
        </p:blipFill>
        <p:spPr>
          <a:xfrm>
            <a:off x="4907478" y="2823865"/>
            <a:ext cx="1600200" cy="1371600"/>
          </a:xfrm>
          <a:prstGeom prst="rect">
            <a:avLst/>
          </a:prstGeom>
        </p:spPr>
      </p:pic>
      <p:sp>
        <p:nvSpPr>
          <p:cNvPr id="111" name="Rectangle 110"/>
          <p:cNvSpPr/>
          <p:nvPr/>
        </p:nvSpPr>
        <p:spPr>
          <a:xfrm>
            <a:off x="4983678" y="2900065"/>
            <a:ext cx="1447800" cy="830997"/>
          </a:xfrm>
          <a:prstGeom prst="rect">
            <a:avLst/>
          </a:prstGeom>
        </p:spPr>
        <p:txBody>
          <a:bodyPr wrap="square">
            <a:spAutoFit/>
          </a:bodyPr>
          <a:lstStyle/>
          <a:p>
            <a:pPr algn="ctr">
              <a:defRPr/>
            </a:pPr>
            <a:r>
              <a:rPr lang="en-US" sz="1600" b="1" dirty="0" smtClean="0">
                <a:solidFill>
                  <a:srgbClr val="8F23B3"/>
                </a:solidFill>
                <a:latin typeface="+mj-lt"/>
                <a:cs typeface="Calibri" pitchFamily="34" charset="0"/>
              </a:rPr>
              <a:t>Performance-Based</a:t>
            </a:r>
          </a:p>
          <a:p>
            <a:pPr algn="ctr">
              <a:defRPr/>
            </a:pPr>
            <a:r>
              <a:rPr lang="en-US" sz="1600" b="1" dirty="0" smtClean="0">
                <a:solidFill>
                  <a:srgbClr val="8F23B3"/>
                </a:solidFill>
                <a:latin typeface="+mj-lt"/>
                <a:cs typeface="Calibri" pitchFamily="34" charset="0"/>
              </a:rPr>
              <a:t>Assessment</a:t>
            </a:r>
            <a:endParaRPr lang="en-US" sz="1600" dirty="0">
              <a:solidFill>
                <a:srgbClr val="8F23B3"/>
              </a:solidFill>
              <a:latin typeface="+mj-lt"/>
              <a:cs typeface="Calibri" pitchFamily="34" charset="0"/>
            </a:endParaRPr>
          </a:p>
        </p:txBody>
      </p:sp>
      <p:sp>
        <p:nvSpPr>
          <p:cNvPr id="112" name="Rectangle 111"/>
          <p:cNvSpPr/>
          <p:nvPr/>
        </p:nvSpPr>
        <p:spPr>
          <a:xfrm>
            <a:off x="6736278" y="2976265"/>
            <a:ext cx="1447800" cy="584776"/>
          </a:xfrm>
          <a:prstGeom prst="rect">
            <a:avLst/>
          </a:prstGeom>
        </p:spPr>
        <p:txBody>
          <a:bodyPr wrap="square">
            <a:spAutoFit/>
          </a:bodyPr>
          <a:lstStyle/>
          <a:p>
            <a:pPr algn="ctr"/>
            <a:r>
              <a:rPr lang="en-US" sz="1600" b="1" dirty="0" smtClean="0">
                <a:solidFill>
                  <a:srgbClr val="8F23B3"/>
                </a:solidFill>
                <a:latin typeface="Calibri" pitchFamily="26" charset="0"/>
              </a:rPr>
              <a:t>End-of-Year </a:t>
            </a:r>
          </a:p>
          <a:p>
            <a:pPr algn="ctr"/>
            <a:r>
              <a:rPr lang="en-US" sz="1600" b="1" dirty="0" smtClean="0">
                <a:solidFill>
                  <a:srgbClr val="8F23B3"/>
                </a:solidFill>
                <a:latin typeface="Calibri" pitchFamily="26" charset="0"/>
              </a:rPr>
              <a:t>Assessment</a:t>
            </a:r>
            <a:endParaRPr lang="en-US" sz="1600" b="1" dirty="0">
              <a:solidFill>
                <a:srgbClr val="8F23B3"/>
              </a:solidFill>
            </a:endParaRPr>
          </a:p>
        </p:txBody>
      </p:sp>
      <p:sp>
        <p:nvSpPr>
          <p:cNvPr id="113" name="TextBox 48"/>
          <p:cNvSpPr txBox="1">
            <a:spLocks noChangeArrowheads="1"/>
          </p:cNvSpPr>
          <p:nvPr/>
        </p:nvSpPr>
        <p:spPr bwMode="auto">
          <a:xfrm>
            <a:off x="2164278" y="4424065"/>
            <a:ext cx="1447800" cy="830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6" tIns="45718" rIns="91436" bIns="45718">
            <a:spAutoFit/>
          </a:bodyPr>
          <a:lstStyle>
            <a:lvl1pPr eaLnBrk="0" hangingPunct="0">
              <a:defRPr>
                <a:solidFill>
                  <a:schemeClr val="tx1"/>
                </a:solidFill>
                <a:latin typeface="Arial" charset="0"/>
                <a:ea typeface="ＭＳ Ｐゴシック" pitchFamily="26" charset="-128"/>
              </a:defRPr>
            </a:lvl1pPr>
            <a:lvl2pPr marL="742950" indent="-285750" eaLnBrk="0" hangingPunct="0">
              <a:defRPr>
                <a:solidFill>
                  <a:schemeClr val="tx1"/>
                </a:solidFill>
                <a:latin typeface="Arial" charset="0"/>
                <a:ea typeface="ＭＳ Ｐゴシック" pitchFamily="26" charset="-128"/>
              </a:defRPr>
            </a:lvl2pPr>
            <a:lvl3pPr marL="1143000" indent="-228600" eaLnBrk="0" hangingPunct="0">
              <a:defRPr>
                <a:solidFill>
                  <a:schemeClr val="tx1"/>
                </a:solidFill>
                <a:latin typeface="Arial" charset="0"/>
                <a:ea typeface="ＭＳ Ｐゴシック" pitchFamily="26" charset="-128"/>
              </a:defRPr>
            </a:lvl3pPr>
            <a:lvl4pPr marL="1600200" indent="-228600" eaLnBrk="0" hangingPunct="0">
              <a:defRPr>
                <a:solidFill>
                  <a:schemeClr val="tx1"/>
                </a:solidFill>
                <a:latin typeface="Arial" charset="0"/>
                <a:ea typeface="ＭＳ Ｐゴシック" pitchFamily="26" charset="-128"/>
              </a:defRPr>
            </a:lvl4pPr>
            <a:lvl5pPr marL="2057400" indent="-228600" eaLnBrk="0" hangingPunct="0">
              <a:defRPr>
                <a:solidFill>
                  <a:schemeClr val="tx1"/>
                </a:solidFill>
                <a:latin typeface="Arial" charset="0"/>
                <a:ea typeface="ＭＳ Ｐゴシック" pitchFamily="26"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26"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26"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26"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26" charset="-128"/>
              </a:defRPr>
            </a:lvl9pPr>
          </a:lstStyle>
          <a:p>
            <a:pPr algn="ctr" eaLnBrk="1" hangingPunct="1"/>
            <a:r>
              <a:rPr lang="en-US" sz="1600" b="1" dirty="0">
                <a:solidFill>
                  <a:srgbClr val="0091B2"/>
                </a:solidFill>
                <a:latin typeface="Calibri" pitchFamily="26" charset="0"/>
              </a:rPr>
              <a:t>  </a:t>
            </a:r>
            <a:r>
              <a:rPr lang="en-US" sz="1600" b="1" dirty="0">
                <a:solidFill>
                  <a:srgbClr val="8F23B3"/>
                </a:solidFill>
                <a:latin typeface="Calibri" pitchFamily="26" charset="0"/>
              </a:rPr>
              <a:t>Speaking</a:t>
            </a:r>
            <a:r>
              <a:rPr lang="en-US" sz="1600" b="1" dirty="0" smtClean="0">
                <a:solidFill>
                  <a:srgbClr val="8F23B3"/>
                </a:solidFill>
                <a:latin typeface="Calibri" pitchFamily="26" charset="0"/>
              </a:rPr>
              <a:t> and </a:t>
            </a:r>
            <a:r>
              <a:rPr lang="en-US" sz="1600" b="1" dirty="0">
                <a:solidFill>
                  <a:srgbClr val="8F23B3"/>
                </a:solidFill>
                <a:latin typeface="Calibri" pitchFamily="26" charset="0"/>
              </a:rPr>
              <a:t>Listening Assessment</a:t>
            </a:r>
            <a:endParaRPr lang="en-US" sz="1600" dirty="0">
              <a:solidFill>
                <a:prstClr val="black"/>
              </a:solidFill>
              <a:latin typeface="Calibri" pitchFamily="26" charset="0"/>
            </a:endParaRPr>
          </a:p>
        </p:txBody>
      </p:sp>
      <p:pic>
        <p:nvPicPr>
          <p:cNvPr id="114" name="Picture 113" descr="computer.png"/>
          <p:cNvPicPr>
            <a:picLocks noChangeAspect="1"/>
          </p:cNvPicPr>
          <p:nvPr/>
        </p:nvPicPr>
        <p:blipFill>
          <a:blip r:embed="rId3"/>
          <a:stretch>
            <a:fillRect/>
          </a:stretch>
        </p:blipFill>
        <p:spPr>
          <a:xfrm>
            <a:off x="6799778" y="5948065"/>
            <a:ext cx="711200" cy="609600"/>
          </a:xfrm>
          <a:prstGeom prst="rect">
            <a:avLst/>
          </a:prstGeom>
        </p:spPr>
      </p:pic>
      <p:sp>
        <p:nvSpPr>
          <p:cNvPr id="115" name="TextBox 48"/>
          <p:cNvSpPr txBox="1">
            <a:spLocks noChangeArrowheads="1"/>
          </p:cNvSpPr>
          <p:nvPr/>
        </p:nvSpPr>
        <p:spPr bwMode="auto">
          <a:xfrm>
            <a:off x="6812478" y="6024265"/>
            <a:ext cx="685800" cy="246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6" tIns="45718" rIns="91436" bIns="45718">
            <a:spAutoFit/>
          </a:bodyPr>
          <a:lstStyle>
            <a:lvl1pPr eaLnBrk="0" hangingPunct="0">
              <a:defRPr>
                <a:solidFill>
                  <a:schemeClr val="tx1"/>
                </a:solidFill>
                <a:latin typeface="Arial" charset="0"/>
                <a:ea typeface="ＭＳ Ｐゴシック" pitchFamily="26" charset="-128"/>
              </a:defRPr>
            </a:lvl1pPr>
            <a:lvl2pPr marL="742950" indent="-285750" eaLnBrk="0" hangingPunct="0">
              <a:defRPr>
                <a:solidFill>
                  <a:schemeClr val="tx1"/>
                </a:solidFill>
                <a:latin typeface="Arial" charset="0"/>
                <a:ea typeface="ＭＳ Ｐゴシック" pitchFamily="26" charset="-128"/>
              </a:defRPr>
            </a:lvl2pPr>
            <a:lvl3pPr marL="1143000" indent="-228600" eaLnBrk="0" hangingPunct="0">
              <a:defRPr>
                <a:solidFill>
                  <a:schemeClr val="tx1"/>
                </a:solidFill>
                <a:latin typeface="Arial" charset="0"/>
                <a:ea typeface="ＭＳ Ｐゴシック" pitchFamily="26" charset="-128"/>
              </a:defRPr>
            </a:lvl3pPr>
            <a:lvl4pPr marL="1600200" indent="-228600" eaLnBrk="0" hangingPunct="0">
              <a:defRPr>
                <a:solidFill>
                  <a:schemeClr val="tx1"/>
                </a:solidFill>
                <a:latin typeface="Arial" charset="0"/>
                <a:ea typeface="ＭＳ Ｐゴシック" pitchFamily="26" charset="-128"/>
              </a:defRPr>
            </a:lvl4pPr>
            <a:lvl5pPr marL="2057400" indent="-228600" eaLnBrk="0" hangingPunct="0">
              <a:defRPr>
                <a:solidFill>
                  <a:schemeClr val="tx1"/>
                </a:solidFill>
                <a:latin typeface="Arial" charset="0"/>
                <a:ea typeface="ＭＳ Ｐゴシック" pitchFamily="26"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26"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26"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26"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26" charset="-128"/>
              </a:defRPr>
            </a:lvl9pPr>
          </a:lstStyle>
          <a:p>
            <a:pPr algn="ctr" eaLnBrk="1" hangingPunct="1"/>
            <a:r>
              <a:rPr lang="en-US" sz="1000" b="1" dirty="0">
                <a:solidFill>
                  <a:srgbClr val="0091B2"/>
                </a:solidFill>
                <a:latin typeface="Calibri" pitchFamily="26" charset="0"/>
              </a:rPr>
              <a:t>Optional</a:t>
            </a:r>
          </a:p>
        </p:txBody>
      </p:sp>
      <p:pic>
        <p:nvPicPr>
          <p:cNvPr id="116" name="Picture 115" descr="computer2.png"/>
          <p:cNvPicPr>
            <a:picLocks noChangeAspect="1"/>
          </p:cNvPicPr>
          <p:nvPr/>
        </p:nvPicPr>
        <p:blipFill>
          <a:blip r:embed="rId2"/>
          <a:stretch>
            <a:fillRect/>
          </a:stretch>
        </p:blipFill>
        <p:spPr>
          <a:xfrm>
            <a:off x="7650678" y="5948065"/>
            <a:ext cx="685800" cy="609600"/>
          </a:xfrm>
          <a:prstGeom prst="rect">
            <a:avLst/>
          </a:prstGeom>
        </p:spPr>
      </p:pic>
      <p:sp>
        <p:nvSpPr>
          <p:cNvPr id="117" name="TextBox 48"/>
          <p:cNvSpPr txBox="1">
            <a:spLocks noChangeArrowheads="1"/>
          </p:cNvSpPr>
          <p:nvPr/>
        </p:nvSpPr>
        <p:spPr bwMode="auto">
          <a:xfrm>
            <a:off x="7650678" y="6024265"/>
            <a:ext cx="685800" cy="246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6" tIns="45718" rIns="91436" bIns="45718">
            <a:spAutoFit/>
          </a:bodyPr>
          <a:lstStyle>
            <a:lvl1pPr eaLnBrk="0" hangingPunct="0">
              <a:defRPr>
                <a:solidFill>
                  <a:schemeClr val="tx1"/>
                </a:solidFill>
                <a:latin typeface="Arial" charset="0"/>
                <a:ea typeface="ＭＳ Ｐゴシック" pitchFamily="26" charset="-128"/>
              </a:defRPr>
            </a:lvl1pPr>
            <a:lvl2pPr marL="742950" indent="-285750" eaLnBrk="0" hangingPunct="0">
              <a:defRPr>
                <a:solidFill>
                  <a:schemeClr val="tx1"/>
                </a:solidFill>
                <a:latin typeface="Arial" charset="0"/>
                <a:ea typeface="ＭＳ Ｐゴシック" pitchFamily="26" charset="-128"/>
              </a:defRPr>
            </a:lvl2pPr>
            <a:lvl3pPr marL="1143000" indent="-228600" eaLnBrk="0" hangingPunct="0">
              <a:defRPr>
                <a:solidFill>
                  <a:schemeClr val="tx1"/>
                </a:solidFill>
                <a:latin typeface="Arial" charset="0"/>
                <a:ea typeface="ＭＳ Ｐゴシック" pitchFamily="26" charset="-128"/>
              </a:defRPr>
            </a:lvl3pPr>
            <a:lvl4pPr marL="1600200" indent="-228600" eaLnBrk="0" hangingPunct="0">
              <a:defRPr>
                <a:solidFill>
                  <a:schemeClr val="tx1"/>
                </a:solidFill>
                <a:latin typeface="Arial" charset="0"/>
                <a:ea typeface="ＭＳ Ｐゴシック" pitchFamily="26" charset="-128"/>
              </a:defRPr>
            </a:lvl4pPr>
            <a:lvl5pPr marL="2057400" indent="-228600" eaLnBrk="0" hangingPunct="0">
              <a:defRPr>
                <a:solidFill>
                  <a:schemeClr val="tx1"/>
                </a:solidFill>
                <a:latin typeface="Arial" charset="0"/>
                <a:ea typeface="ＭＳ Ｐゴシック" pitchFamily="26"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26"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26"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26"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26" charset="-128"/>
              </a:defRPr>
            </a:lvl9pPr>
          </a:lstStyle>
          <a:p>
            <a:pPr algn="ctr" eaLnBrk="1" hangingPunct="1"/>
            <a:r>
              <a:rPr lang="en-US" sz="1000" b="1" dirty="0">
                <a:solidFill>
                  <a:srgbClr val="8F23B3"/>
                </a:solidFill>
                <a:latin typeface="Calibri" pitchFamily="26" charset="0"/>
              </a:rPr>
              <a:t>Required</a:t>
            </a:r>
          </a:p>
        </p:txBody>
      </p:sp>
      <p:sp>
        <p:nvSpPr>
          <p:cNvPr id="118" name="TextBox 117"/>
          <p:cNvSpPr txBox="1"/>
          <p:nvPr/>
        </p:nvSpPr>
        <p:spPr>
          <a:xfrm>
            <a:off x="6736278" y="5643265"/>
            <a:ext cx="914400" cy="276999"/>
          </a:xfrm>
          <a:prstGeom prst="rect">
            <a:avLst/>
          </a:prstGeom>
          <a:noFill/>
        </p:spPr>
        <p:txBody>
          <a:bodyPr wrap="square" rtlCol="0">
            <a:spAutoFit/>
          </a:bodyPr>
          <a:lstStyle/>
          <a:p>
            <a:r>
              <a:rPr lang="en-US" sz="1200" b="1" dirty="0">
                <a:latin typeface="+mj-lt"/>
              </a:rPr>
              <a:t>Key</a:t>
            </a:r>
            <a:r>
              <a:rPr lang="en-US" sz="1200" b="1" dirty="0"/>
              <a:t>:</a:t>
            </a:r>
          </a:p>
        </p:txBody>
      </p:sp>
      <p:cxnSp>
        <p:nvCxnSpPr>
          <p:cNvPr id="119" name="Straight Arrow Connector 118"/>
          <p:cNvCxnSpPr/>
          <p:nvPr/>
        </p:nvCxnSpPr>
        <p:spPr>
          <a:xfrm>
            <a:off x="1097478" y="2595265"/>
            <a:ext cx="3429000" cy="1588"/>
          </a:xfrm>
          <a:prstGeom prst="straightConnector1">
            <a:avLst/>
          </a:prstGeom>
          <a:ln w="63500">
            <a:solidFill>
              <a:srgbClr val="847E7F"/>
            </a:solidFill>
            <a:prstDash val="sysDash"/>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120" name="TextBox 119"/>
          <p:cNvSpPr txBox="1"/>
          <p:nvPr/>
        </p:nvSpPr>
        <p:spPr>
          <a:xfrm>
            <a:off x="2011878" y="2446415"/>
            <a:ext cx="1676400" cy="276999"/>
          </a:xfrm>
          <a:prstGeom prst="rect">
            <a:avLst/>
          </a:prstGeom>
          <a:solidFill>
            <a:schemeClr val="bg1"/>
          </a:solidFill>
        </p:spPr>
        <p:txBody>
          <a:bodyPr wrap="square" rtlCol="0" anchor="ctr">
            <a:spAutoFit/>
          </a:bodyPr>
          <a:lstStyle/>
          <a:p>
            <a:pPr algn="ctr"/>
            <a:r>
              <a:rPr lang="en-US" sz="1200" i="1" dirty="0">
                <a:latin typeface="+mj-lt"/>
              </a:rPr>
              <a:t>Flexible administration</a:t>
            </a:r>
          </a:p>
        </p:txBody>
      </p:sp>
      <p:cxnSp>
        <p:nvCxnSpPr>
          <p:cNvPr id="121" name="Straight Arrow Connector 120"/>
          <p:cNvCxnSpPr/>
          <p:nvPr/>
        </p:nvCxnSpPr>
        <p:spPr>
          <a:xfrm>
            <a:off x="1021278" y="6024265"/>
            <a:ext cx="3429000" cy="1588"/>
          </a:xfrm>
          <a:prstGeom prst="straightConnector1">
            <a:avLst/>
          </a:prstGeom>
          <a:ln w="63500">
            <a:solidFill>
              <a:srgbClr val="847E7F"/>
            </a:solidFill>
            <a:prstDash val="sysDash"/>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563419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010400" y="0"/>
            <a:ext cx="2133600" cy="1219200"/>
          </a:xfrm>
          <a:prstGeom prst="rect">
            <a:avLst/>
          </a:prstGeom>
          <a:solidFill>
            <a:srgbClr val="A7A7A7"/>
          </a:solidFill>
          <a:ln>
            <a:no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a:p>
        </p:txBody>
      </p:sp>
      <p:pic>
        <p:nvPicPr>
          <p:cNvPr id="51203" name="Picture 2" descr="PARCC_Header_A2"/>
          <p:cNvPicPr>
            <a:picLocks noChangeAspect="1" noChangeArrowheads="1"/>
          </p:cNvPicPr>
          <p:nvPr/>
        </p:nvPicPr>
        <p:blipFill>
          <a:blip r:embed="rId3">
            <a:extLst>
              <a:ext uri="{28A0092B-C50C-407E-A947-70E740481C1C}">
                <a14:useLocalDpi xmlns:a14="http://schemas.microsoft.com/office/drawing/2010/main" val="0"/>
              </a:ext>
            </a:extLst>
          </a:blip>
          <a:srcRect l="29744" r="68254"/>
          <a:stretch>
            <a:fillRect/>
          </a:stretch>
        </p:blipFill>
        <p:spPr bwMode="auto">
          <a:xfrm>
            <a:off x="6858000" y="0"/>
            <a:ext cx="15240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fontAlgn="auto">
              <a:spcBef>
                <a:spcPts val="0"/>
              </a:spcBef>
              <a:spcAft>
                <a:spcPts val="0"/>
              </a:spcAft>
              <a:defRPr/>
            </a:pPr>
            <a:endParaRPr lang="en-US"/>
          </a:p>
        </p:txBody>
      </p:sp>
      <p:pic>
        <p:nvPicPr>
          <p:cNvPr id="51205" name="Picture 2" descr="PARCC_Header_A2"/>
          <p:cNvPicPr>
            <a:picLocks noChangeAspect="1" noChangeArrowheads="1"/>
          </p:cNvPicPr>
          <p:nvPr/>
        </p:nvPicPr>
        <p:blipFill>
          <a:blip r:embed="rId4">
            <a:extLst>
              <a:ext uri="{28A0092B-C50C-407E-A947-70E740481C1C}">
                <a14:useLocalDpi xmlns:a14="http://schemas.microsoft.com/office/drawing/2010/main" val="0"/>
              </a:ext>
            </a:extLst>
          </a:blip>
          <a:srcRect t="29744" b="68254"/>
          <a:stretch>
            <a:fillRect/>
          </a:stretch>
        </p:blipFill>
        <p:spPr bwMode="auto">
          <a:xfrm>
            <a:off x="0" y="5715000"/>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6" name="TextBox 11"/>
          <p:cNvSpPr txBox="1">
            <a:spLocks noChangeArrowheads="1"/>
          </p:cNvSpPr>
          <p:nvPr/>
        </p:nvSpPr>
        <p:spPr bwMode="auto">
          <a:xfrm>
            <a:off x="609600" y="2970353"/>
            <a:ext cx="5943600" cy="595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79" tIns="44940" rIns="89879" bIns="4494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lnSpc>
                <a:spcPct val="80000"/>
              </a:lnSpc>
            </a:pPr>
            <a:r>
              <a:rPr lang="en-US" sz="4000" b="1" dirty="0" smtClean="0">
                <a:latin typeface="Calibri" pitchFamily="34" charset="0"/>
              </a:rPr>
              <a:t>Access &amp; Equity</a:t>
            </a:r>
            <a:endParaRPr lang="en-US" sz="4000" b="1" i="1" dirty="0">
              <a:latin typeface="Calibri" pitchFamily="34" charset="0"/>
              <a:cs typeface="Arial" pitchFamily="34" charset="0"/>
            </a:endParaRPr>
          </a:p>
        </p:txBody>
      </p:sp>
    </p:spTree>
    <p:extLst>
      <p:ext uri="{BB962C8B-B14F-4D97-AF65-F5344CB8AC3E}">
        <p14:creationId xmlns:p14="http://schemas.microsoft.com/office/powerpoint/2010/main" val="37159451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2"/>
          <p:cNvSpPr>
            <a:spLocks noGrp="1"/>
          </p:cNvSpPr>
          <p:nvPr>
            <p:ph type="title"/>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Ctr="0" compatLnSpc="1">
            <a:prstTxWarp prst="textNoShape">
              <a:avLst/>
            </a:prstTxWarp>
          </a:bodyPr>
          <a:lstStyle/>
          <a:p>
            <a:pPr marL="168275">
              <a:defRPr/>
            </a:pPr>
            <a:r>
              <a:rPr lang="en-US" dirty="0" smtClean="0">
                <a:ea typeface="ＭＳ Ｐゴシック" pitchFamily="34" charset="-128"/>
              </a:rPr>
              <a:t>Strategies for Increasing Student Access</a:t>
            </a:r>
          </a:p>
        </p:txBody>
      </p:sp>
      <p:sp>
        <p:nvSpPr>
          <p:cNvPr id="4" name="Content Placeholder 1"/>
          <p:cNvSpPr txBox="1">
            <a:spLocks/>
          </p:cNvSpPr>
          <p:nvPr/>
        </p:nvSpPr>
        <p:spPr bwMode="auto">
          <a:xfrm>
            <a:off x="0" y="1600200"/>
            <a:ext cx="9144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20000"/>
              </a:spcBef>
              <a:spcAft>
                <a:spcPts val="600"/>
              </a:spcAft>
              <a:buFont typeface="Arial" pitchFamily="34" charset="0"/>
              <a:buChar char="•"/>
            </a:pPr>
            <a:r>
              <a:rPr lang="en-US" sz="2100" dirty="0">
                <a:latin typeface="Calibri" pitchFamily="34" charset="0"/>
              </a:rPr>
              <a:t>Provide item developers with clear</a:t>
            </a:r>
            <a:r>
              <a:rPr lang="en-US" sz="2100" b="1" dirty="0">
                <a:latin typeface="Calibri" pitchFamily="34" charset="0"/>
              </a:rPr>
              <a:t> </a:t>
            </a:r>
            <a:r>
              <a:rPr lang="en-US" sz="2100" b="1" dirty="0">
                <a:solidFill>
                  <a:srgbClr val="7030A0"/>
                </a:solidFill>
                <a:latin typeface="Calibri" pitchFamily="34" charset="0"/>
              </a:rPr>
              <a:t>guidelines</a:t>
            </a:r>
            <a:r>
              <a:rPr lang="en-US" sz="2100" b="1" dirty="0">
                <a:latin typeface="Calibri" pitchFamily="34" charset="0"/>
              </a:rPr>
              <a:t> </a:t>
            </a:r>
            <a:r>
              <a:rPr lang="en-US" sz="2100" dirty="0">
                <a:latin typeface="Calibri" pitchFamily="34" charset="0"/>
              </a:rPr>
              <a:t>for writing items that are free of bias, are sensitive to diverse cultures, are stated clearly,  and use consistent formats</a:t>
            </a:r>
          </a:p>
          <a:p>
            <a:pPr eaLnBrk="1" hangingPunct="1">
              <a:spcBef>
                <a:spcPct val="20000"/>
              </a:spcBef>
              <a:spcAft>
                <a:spcPts val="600"/>
              </a:spcAft>
              <a:buFont typeface="Arial" pitchFamily="34" charset="0"/>
              <a:buChar char="•"/>
            </a:pPr>
            <a:r>
              <a:rPr lang="en-US" sz="2100" dirty="0">
                <a:latin typeface="Calibri" pitchFamily="34" charset="0"/>
              </a:rPr>
              <a:t>Require item developers to use </a:t>
            </a:r>
            <a:r>
              <a:rPr lang="en-US" sz="2100" b="1" dirty="0">
                <a:solidFill>
                  <a:srgbClr val="7030A0"/>
                </a:solidFill>
                <a:latin typeface="Calibri" pitchFamily="34" charset="0"/>
              </a:rPr>
              <a:t>principals of Universal Design </a:t>
            </a:r>
            <a:r>
              <a:rPr lang="en-US" sz="2100" dirty="0">
                <a:latin typeface="Calibri" pitchFamily="34" charset="0"/>
              </a:rPr>
              <a:t>to allow participation of the widest possible range of students, and increase the likelihood that  test questions measure only what they are intended to measure</a:t>
            </a:r>
          </a:p>
          <a:p>
            <a:pPr eaLnBrk="1" hangingPunct="1">
              <a:spcBef>
                <a:spcPct val="20000"/>
              </a:spcBef>
              <a:spcAft>
                <a:spcPts val="600"/>
              </a:spcAft>
              <a:buFont typeface="Arial" pitchFamily="34" charset="0"/>
              <a:buChar char="•"/>
            </a:pPr>
            <a:r>
              <a:rPr lang="en-US" sz="2100" dirty="0">
                <a:latin typeface="Calibri" pitchFamily="34" charset="0"/>
              </a:rPr>
              <a:t>Conduct bias and sensitivity </a:t>
            </a:r>
            <a:r>
              <a:rPr lang="en-US" sz="2100" b="1" dirty="0">
                <a:solidFill>
                  <a:srgbClr val="7030A0"/>
                </a:solidFill>
                <a:latin typeface="Calibri" pitchFamily="34" charset="0"/>
              </a:rPr>
              <a:t>reviews and statistical procedures </a:t>
            </a:r>
            <a:r>
              <a:rPr lang="en-US" sz="2100" dirty="0">
                <a:latin typeface="Calibri" pitchFamily="34" charset="0"/>
              </a:rPr>
              <a:t>that are designed to detect bias as part of the item development/field testing process</a:t>
            </a:r>
          </a:p>
          <a:p>
            <a:pPr eaLnBrk="1" hangingPunct="1">
              <a:spcBef>
                <a:spcPct val="20000"/>
              </a:spcBef>
              <a:spcAft>
                <a:spcPts val="600"/>
              </a:spcAft>
              <a:buFont typeface="Arial" pitchFamily="34" charset="0"/>
              <a:buChar char="•"/>
            </a:pPr>
            <a:r>
              <a:rPr lang="en-US" sz="2100" dirty="0">
                <a:latin typeface="Calibri" pitchFamily="34" charset="0"/>
              </a:rPr>
              <a:t>Develop </a:t>
            </a:r>
            <a:r>
              <a:rPr lang="en-US" sz="2100" b="1" dirty="0">
                <a:solidFill>
                  <a:srgbClr val="7030A0"/>
                </a:solidFill>
                <a:latin typeface="Calibri" pitchFamily="34" charset="0"/>
              </a:rPr>
              <a:t>common test accommodation and participation policies </a:t>
            </a:r>
            <a:r>
              <a:rPr lang="en-US" sz="2100" dirty="0">
                <a:latin typeface="Calibri" pitchFamily="34" charset="0"/>
              </a:rPr>
              <a:t>for SWDs and ELLs</a:t>
            </a:r>
          </a:p>
          <a:p>
            <a:pPr eaLnBrk="1" hangingPunct="1">
              <a:spcBef>
                <a:spcPct val="20000"/>
              </a:spcBef>
              <a:spcAft>
                <a:spcPts val="600"/>
              </a:spcAft>
              <a:buFont typeface="Arial" pitchFamily="34" charset="0"/>
              <a:buChar char="•"/>
            </a:pPr>
            <a:r>
              <a:rPr lang="en-US" sz="2100" dirty="0">
                <a:latin typeface="Calibri" pitchFamily="34" charset="0"/>
              </a:rPr>
              <a:t>Use </a:t>
            </a:r>
            <a:r>
              <a:rPr lang="en-US" sz="2100" b="1" dirty="0">
                <a:solidFill>
                  <a:srgbClr val="7030A0"/>
                </a:solidFill>
                <a:latin typeface="Calibri" pitchFamily="34" charset="0"/>
              </a:rPr>
              <a:t>technology</a:t>
            </a:r>
            <a:r>
              <a:rPr lang="en-US" sz="2100" dirty="0">
                <a:solidFill>
                  <a:srgbClr val="7030A0"/>
                </a:solidFill>
                <a:latin typeface="Calibri" pitchFamily="34" charset="0"/>
              </a:rPr>
              <a:t> </a:t>
            </a:r>
            <a:r>
              <a:rPr lang="en-US" sz="2100" dirty="0">
                <a:latin typeface="Calibri" pitchFamily="34" charset="0"/>
              </a:rPr>
              <a:t>to provide and increase access to testing accommodations</a:t>
            </a:r>
          </a:p>
          <a:p>
            <a:pPr eaLnBrk="1" hangingPunct="1">
              <a:spcBef>
                <a:spcPct val="20000"/>
              </a:spcBef>
              <a:spcAft>
                <a:spcPts val="600"/>
              </a:spcAft>
              <a:buFont typeface="Arial" pitchFamily="34" charset="0"/>
              <a:buChar char="•"/>
            </a:pPr>
            <a:r>
              <a:rPr lang="en-US" sz="2100" dirty="0">
                <a:latin typeface="Calibri" pitchFamily="34" charset="0"/>
              </a:rPr>
              <a:t>Conduct </a:t>
            </a:r>
            <a:r>
              <a:rPr lang="en-US" sz="2100" b="1" dirty="0">
                <a:solidFill>
                  <a:srgbClr val="7030A0"/>
                </a:solidFill>
                <a:latin typeface="Calibri" pitchFamily="34" charset="0"/>
              </a:rPr>
              <a:t>research</a:t>
            </a:r>
            <a:r>
              <a:rPr lang="en-US" sz="2100" dirty="0">
                <a:solidFill>
                  <a:srgbClr val="7030A0"/>
                </a:solidFill>
                <a:latin typeface="Calibri" pitchFamily="34" charset="0"/>
              </a:rPr>
              <a:t> </a:t>
            </a:r>
            <a:r>
              <a:rPr lang="en-US" sz="2100" dirty="0">
                <a:latin typeface="Calibri" pitchFamily="34" charset="0"/>
              </a:rPr>
              <a:t>to determine factors that promote or hinder accessibility</a:t>
            </a:r>
          </a:p>
        </p:txBody>
      </p:sp>
    </p:spTree>
    <p:extLst>
      <p:ext uri="{BB962C8B-B14F-4D97-AF65-F5344CB8AC3E}">
        <p14:creationId xmlns:p14="http://schemas.microsoft.com/office/powerpoint/2010/main" val="79403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IconOverlay xmlns="http://schemas.microsoft.com/sharepoint/v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7B6277097D76B4BA000CE3C45CA13C3" ma:contentTypeVersion="1" ma:contentTypeDescription="Create a new document." ma:contentTypeScope="" ma:versionID="5c23e1522281ddac2281e0a1b5fc6034">
  <xsd:schema xmlns:xsd="http://www.w3.org/2001/XMLSchema" xmlns:xs="http://www.w3.org/2001/XMLSchema" xmlns:p="http://schemas.microsoft.com/office/2006/metadata/properties" xmlns:ns2="http://schemas.microsoft.com/sharepoint/v4" targetNamespace="http://schemas.microsoft.com/office/2006/metadata/properties" ma:root="true" ma:fieldsID="c79c8594d4fa4c9fd200c91a62336472"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E4978B-1B50-4DAF-8A58-73203CBE7CB7}">
  <ds:schemaRefs>
    <ds:schemaRef ds:uri="http://schemas.microsoft.com/sharepoint/v3/contenttype/forms"/>
  </ds:schemaRefs>
</ds:datastoreItem>
</file>

<file path=customXml/itemProps2.xml><?xml version="1.0" encoding="utf-8"?>
<ds:datastoreItem xmlns:ds="http://schemas.openxmlformats.org/officeDocument/2006/customXml" ds:itemID="{C7046722-CDAC-4B5D-BB84-FED2FD199F35}">
  <ds:schemaRefs>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http://schemas.microsoft.com/office/2006/metadata/properties"/>
    <ds:schemaRef ds:uri="http://www.w3.org/XML/1998/namespace"/>
    <ds:schemaRef ds:uri="http://purl.org/dc/elements/1.1/"/>
    <ds:schemaRef ds:uri="http://schemas.microsoft.com/sharepoint/v4"/>
  </ds:schemaRefs>
</ds:datastoreItem>
</file>

<file path=customXml/itemProps3.xml><?xml version="1.0" encoding="utf-8"?>
<ds:datastoreItem xmlns:ds="http://schemas.openxmlformats.org/officeDocument/2006/customXml" ds:itemID="{3E3BD577-A27B-4A47-9FFE-559431758A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PARCC-Overview-March2011-SHORT</Template>
  <TotalTime>13731</TotalTime>
  <Words>2843</Words>
  <Application>Microsoft Office PowerPoint</Application>
  <PresentationFormat>On-screen Show (4:3)</PresentationFormat>
  <Paragraphs>411</Paragraphs>
  <Slides>34</Slides>
  <Notes>18</Notes>
  <HiddenSlides>0</HiddenSlides>
  <MMClips>0</MMClips>
  <ScaleCrop>false</ScaleCrop>
  <HeadingPairs>
    <vt:vector size="4" baseType="variant">
      <vt:variant>
        <vt:lpstr>Theme</vt:lpstr>
      </vt:variant>
      <vt:variant>
        <vt:i4>2</vt:i4>
      </vt:variant>
      <vt:variant>
        <vt:lpstr>Slide Titles</vt:lpstr>
      </vt:variant>
      <vt:variant>
        <vt:i4>34</vt:i4>
      </vt:variant>
    </vt:vector>
  </HeadingPairs>
  <TitlesOfParts>
    <vt:vector size="36" baseType="lpstr">
      <vt:lpstr>1_Office Theme</vt:lpstr>
      <vt:lpstr>Custom Design</vt:lpstr>
      <vt:lpstr>PowerPoint Presentation</vt:lpstr>
      <vt:lpstr>Today’s Charge </vt:lpstr>
      <vt:lpstr>Partnership for Assessment of Readiness for College and Careers (PARCC)</vt:lpstr>
      <vt:lpstr>PARCC Priorities</vt:lpstr>
      <vt:lpstr>How Will PARCC Be Different?</vt:lpstr>
      <vt:lpstr>Getting All Students College and  Career Ready</vt:lpstr>
      <vt:lpstr>Assessments ELA/Literacy and Mathematics, Grades 3–11</vt:lpstr>
      <vt:lpstr>PowerPoint Presentation</vt:lpstr>
      <vt:lpstr>Strategies for Increasing Student Access</vt:lpstr>
      <vt:lpstr>Designing Accessible Assessments:  Key PARCC Deliverables </vt:lpstr>
      <vt:lpstr>PowerPoint Presentation</vt:lpstr>
      <vt:lpstr>What’s Included in the Manual</vt:lpstr>
      <vt:lpstr>What’s Coming</vt:lpstr>
      <vt:lpstr>First Edition</vt:lpstr>
      <vt:lpstr>Development &amp; Review</vt:lpstr>
      <vt:lpstr>PARCC Comprehensive Accessibility Policies</vt:lpstr>
      <vt:lpstr>Proposed Embedded Supports</vt:lpstr>
      <vt:lpstr>Proposed Embedded Supports</vt:lpstr>
      <vt:lpstr>Proposed Accessibility Features</vt:lpstr>
      <vt:lpstr>Proposed Accessibility Features</vt:lpstr>
      <vt:lpstr>PowerPoint Presentation</vt:lpstr>
      <vt:lpstr>Proposed Accommodations for SWD</vt:lpstr>
      <vt:lpstr>Proposed Special Access Accommodations (SWD)</vt:lpstr>
      <vt:lpstr>PowerPoint Presentation</vt:lpstr>
      <vt:lpstr>Major Themes from Winter 2013 Public Comment on Special Access Policies</vt:lpstr>
      <vt:lpstr>PARCC Responses to Public Comments for Special Access Accommodations</vt:lpstr>
      <vt:lpstr>PowerPoint Presentation</vt:lpstr>
      <vt:lpstr>Proposed Guidance on Selecting Accommodations for ELs</vt:lpstr>
      <vt:lpstr>Mapping Accommodations to ELP</vt:lpstr>
      <vt:lpstr>Proposed Accommodations for ELs</vt:lpstr>
      <vt:lpstr>PowerPoint Presentation</vt:lpstr>
      <vt:lpstr>Public Comment Period</vt:lpstr>
      <vt:lpstr>Manual Development Timeline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PARCC Assessment Design</dc:title>
  <dc:creator>Mike Cohen</dc:creator>
  <cp:lastModifiedBy>Tamara Reavis</cp:lastModifiedBy>
  <cp:revision>1140</cp:revision>
  <cp:lastPrinted>2012-11-29T17:58:03Z</cp:lastPrinted>
  <dcterms:created xsi:type="dcterms:W3CDTF">2013-02-13T22:09:04Z</dcterms:created>
  <dcterms:modified xsi:type="dcterms:W3CDTF">2013-05-02T19:16:26Z</dcterms:modified>
</cp:coreProperties>
</file>